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521" r:id="rId2"/>
    <p:sldId id="523" r:id="rId3"/>
    <p:sldId id="524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4" r:id="rId23"/>
    <p:sldId id="545" r:id="rId24"/>
    <p:sldId id="546" r:id="rId25"/>
    <p:sldId id="547" r:id="rId26"/>
    <p:sldId id="548" r:id="rId27"/>
    <p:sldId id="549" r:id="rId28"/>
    <p:sldId id="608" r:id="rId29"/>
    <p:sldId id="609" r:id="rId30"/>
    <p:sldId id="610" r:id="rId31"/>
    <p:sldId id="611" r:id="rId32"/>
    <p:sldId id="612" r:id="rId33"/>
    <p:sldId id="613" r:id="rId34"/>
    <p:sldId id="614" r:id="rId35"/>
    <p:sldId id="615" r:id="rId36"/>
    <p:sldId id="616" r:id="rId37"/>
    <p:sldId id="618" r:id="rId38"/>
    <p:sldId id="619" r:id="rId39"/>
    <p:sldId id="617" r:id="rId40"/>
  </p:sldIdLst>
  <p:sldSz cx="9144000" cy="6858000" type="screen4x3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0000"/>
    <a:srgbClr val="0000FF"/>
    <a:srgbClr val="006600"/>
    <a:srgbClr val="FF0000"/>
    <a:srgbClr val="800080"/>
    <a:srgbClr val="660066"/>
    <a:srgbClr val="CC33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9C262-C533-4194-8598-651BFB75B2B8}" type="doc">
      <dgm:prSet loTypeId="urn:microsoft.com/office/officeart/2005/8/layout/pyramid1" loCatId="pyramid" qsTypeId="urn:microsoft.com/office/officeart/2005/8/quickstyle/simple1#3" qsCatId="simple" csTypeId="urn:microsoft.com/office/officeart/2005/8/colors/accent1_2#4" csCatId="accent1" phldr="1"/>
      <dgm:spPr/>
    </dgm:pt>
    <dgm:pt modelId="{50D0AF4D-20C3-4D4A-B771-F9B55C32A149}">
      <dgm:prSet phldrT="[ข้อความ]" custT="1"/>
      <dgm:spPr>
        <a:solidFill>
          <a:srgbClr val="FFFF00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th-TH" sz="1400" b="1" dirty="0" smtClean="0">
            <a:solidFill>
              <a:schemeClr val="bg2"/>
            </a:solidFill>
            <a:latin typeface="Angsana New" pitchFamily="18" charset="-34"/>
            <a:cs typeface="+mn-cs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th-TH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การ</a:t>
          </a:r>
          <a:r>
            <a:rPr lang="th-TH" sz="18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ทุจริต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CORRUPTIO</a:t>
          </a:r>
          <a:r>
            <a: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N</a:t>
          </a:r>
          <a:endParaRPr lang="th-TH" sz="1600" b="1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94526DF1-9D0C-4390-9E69-D7BB8A9D202A}" type="parTrans" cxnId="{3367EE13-30D0-473D-BF85-53D84E29AC90}">
      <dgm:prSet/>
      <dgm:spPr/>
      <dgm:t>
        <a:bodyPr/>
        <a:lstStyle/>
        <a:p>
          <a:endParaRPr lang="th-TH" sz="1600" b="1"/>
        </a:p>
      </dgm:t>
    </dgm:pt>
    <dgm:pt modelId="{A50D8CE6-4FC7-427A-9B24-47D119198276}" type="sibTrans" cxnId="{3367EE13-30D0-473D-BF85-53D84E29AC90}">
      <dgm:prSet/>
      <dgm:spPr/>
      <dgm:t>
        <a:bodyPr/>
        <a:lstStyle/>
        <a:p>
          <a:endParaRPr lang="th-TH" sz="1600" b="1"/>
        </a:p>
      </dgm:t>
    </dgm:pt>
    <dgm:pt modelId="{017C7EBD-EFAD-4C7F-A4EF-3749B794ACD9}">
      <dgm:prSet phldrT="[ข้อความ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ผลประโยชน์ทับซ้อน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CONFLICT OF INTERESTS</a:t>
          </a:r>
          <a:endParaRPr lang="th-TH" sz="2400" b="1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</dgm:t>
    </dgm:pt>
    <dgm:pt modelId="{C3116991-68FC-4FCD-A597-8F6EB34FA912}" type="parTrans" cxnId="{717FD7F9-BEEA-4355-AA3B-F678DFFFC94A}">
      <dgm:prSet/>
      <dgm:spPr/>
      <dgm:t>
        <a:bodyPr/>
        <a:lstStyle/>
        <a:p>
          <a:endParaRPr lang="th-TH" sz="1600" b="1"/>
        </a:p>
      </dgm:t>
    </dgm:pt>
    <dgm:pt modelId="{D6535E5F-3A2D-4E90-B8DC-01CD1BE2788D}" type="sibTrans" cxnId="{717FD7F9-BEEA-4355-AA3B-F678DFFFC94A}">
      <dgm:prSet/>
      <dgm:spPr/>
      <dgm:t>
        <a:bodyPr/>
        <a:lstStyle/>
        <a:p>
          <a:endParaRPr lang="th-TH" sz="1600" b="1"/>
        </a:p>
      </dgm:t>
    </dgm:pt>
    <dgm:pt modelId="{049854BF-8074-44D2-A3E2-03BF5018B421}">
      <dgm:prSet phldrT="[ข้อความ]" custT="1"/>
      <dgm:spPr>
        <a:solidFill>
          <a:srgbClr val="FF00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rPr>
            <a:t>จริยธรรม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rPr>
            <a:t>ETHICS</a:t>
          </a:r>
          <a:endParaRPr lang="th-TH" sz="2800" b="1" dirty="0">
            <a:solidFill>
              <a:schemeClr val="tx1">
                <a:lumMod val="95000"/>
                <a:lumOff val="5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F8C0932C-3AC7-4B6E-ACDB-AE87A7A8789A}" type="parTrans" cxnId="{CAE88527-26BE-4CE8-A879-331BD4882C8C}">
      <dgm:prSet/>
      <dgm:spPr/>
      <dgm:t>
        <a:bodyPr/>
        <a:lstStyle/>
        <a:p>
          <a:endParaRPr lang="th-TH" sz="1600" b="1"/>
        </a:p>
      </dgm:t>
    </dgm:pt>
    <dgm:pt modelId="{CFBA9D33-91CA-4ED8-92CD-F410B077D57F}" type="sibTrans" cxnId="{CAE88527-26BE-4CE8-A879-331BD4882C8C}">
      <dgm:prSet/>
      <dgm:spPr/>
      <dgm:t>
        <a:bodyPr/>
        <a:lstStyle/>
        <a:p>
          <a:endParaRPr lang="th-TH" sz="1600" b="1"/>
        </a:p>
      </dgm:t>
    </dgm:pt>
    <dgm:pt modelId="{CF88C696-8F89-4837-9F41-6309BDAB39BE}" type="pres">
      <dgm:prSet presAssocID="{89B9C262-C533-4194-8598-651BFB75B2B8}" presName="Name0" presStyleCnt="0">
        <dgm:presLayoutVars>
          <dgm:dir/>
          <dgm:animLvl val="lvl"/>
          <dgm:resizeHandles val="exact"/>
        </dgm:presLayoutVars>
      </dgm:prSet>
      <dgm:spPr/>
    </dgm:pt>
    <dgm:pt modelId="{87180753-723D-440C-9F94-B1F055BED4B8}" type="pres">
      <dgm:prSet presAssocID="{50D0AF4D-20C3-4D4A-B771-F9B55C32A149}" presName="Name8" presStyleCnt="0"/>
      <dgm:spPr/>
    </dgm:pt>
    <dgm:pt modelId="{CEF61ADF-92BF-40FC-8093-EADD59478C4D}" type="pres">
      <dgm:prSet presAssocID="{50D0AF4D-20C3-4D4A-B771-F9B55C32A149}" presName="level" presStyleLbl="node1" presStyleIdx="0" presStyleCnt="3" custScaleX="103389" custLinFactNeighborX="-1695" custLinFactNeighborY="-114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F09ECA-8AB6-422A-8401-6ACFDA2B2C9C}" type="pres">
      <dgm:prSet presAssocID="{50D0AF4D-20C3-4D4A-B771-F9B55C32A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433DC5-F216-4808-86B6-7A86B35EDB46}" type="pres">
      <dgm:prSet presAssocID="{017C7EBD-EFAD-4C7F-A4EF-3749B794ACD9}" presName="Name8" presStyleCnt="0"/>
      <dgm:spPr/>
    </dgm:pt>
    <dgm:pt modelId="{59EC053E-E91A-4657-A829-7B581D555927}" type="pres">
      <dgm:prSet presAssocID="{017C7EBD-EFAD-4C7F-A4EF-3749B794ACD9}" presName="level" presStyleLbl="node1" presStyleIdx="1" presStyleCnt="3" custLinFactNeighborY="-646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19034B-6BE5-4584-83CD-E3528A80E3F0}" type="pres">
      <dgm:prSet presAssocID="{017C7EBD-EFAD-4C7F-A4EF-3749B794AC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C665A8-9859-48B3-BA93-6E10C961FD29}" type="pres">
      <dgm:prSet presAssocID="{049854BF-8074-44D2-A3E2-03BF5018B421}" presName="Name8" presStyleCnt="0"/>
      <dgm:spPr/>
    </dgm:pt>
    <dgm:pt modelId="{02D7B4A5-151D-4287-A9FD-6BF00725116D}" type="pres">
      <dgm:prSet presAssocID="{049854BF-8074-44D2-A3E2-03BF5018B421}" presName="level" presStyleLbl="node1" presStyleIdx="2" presStyleCnt="3" custLinFactNeighborY="-1065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964660-7DF2-492A-92E9-80239D1E223C}" type="pres">
      <dgm:prSet presAssocID="{049854BF-8074-44D2-A3E2-03BF5018B4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3FA4FA7-E7CC-428E-B0C3-33FDB199F9A6}" type="presOf" srcId="{017C7EBD-EFAD-4C7F-A4EF-3749B794ACD9}" destId="{59EC053E-E91A-4657-A829-7B581D555927}" srcOrd="0" destOrd="0" presId="urn:microsoft.com/office/officeart/2005/8/layout/pyramid1"/>
    <dgm:cxn modelId="{3367EE13-30D0-473D-BF85-53D84E29AC90}" srcId="{89B9C262-C533-4194-8598-651BFB75B2B8}" destId="{50D0AF4D-20C3-4D4A-B771-F9B55C32A149}" srcOrd="0" destOrd="0" parTransId="{94526DF1-9D0C-4390-9E69-D7BB8A9D202A}" sibTransId="{A50D8CE6-4FC7-427A-9B24-47D119198276}"/>
    <dgm:cxn modelId="{C0DAF78C-F583-4BD5-AF75-B95B0382FCF9}" type="presOf" srcId="{049854BF-8074-44D2-A3E2-03BF5018B421}" destId="{02D7B4A5-151D-4287-A9FD-6BF00725116D}" srcOrd="0" destOrd="0" presId="urn:microsoft.com/office/officeart/2005/8/layout/pyramid1"/>
    <dgm:cxn modelId="{87177C92-D430-4113-B23A-3941791639EF}" type="presOf" srcId="{89B9C262-C533-4194-8598-651BFB75B2B8}" destId="{CF88C696-8F89-4837-9F41-6309BDAB39BE}" srcOrd="0" destOrd="0" presId="urn:microsoft.com/office/officeart/2005/8/layout/pyramid1"/>
    <dgm:cxn modelId="{1ADBB70C-1683-4B62-BCC8-76BE7C938940}" type="presOf" srcId="{049854BF-8074-44D2-A3E2-03BF5018B421}" destId="{A3964660-7DF2-492A-92E9-80239D1E223C}" srcOrd="1" destOrd="0" presId="urn:microsoft.com/office/officeart/2005/8/layout/pyramid1"/>
    <dgm:cxn modelId="{62551377-E3D0-4A0A-9BBC-B12682C8E8A7}" type="presOf" srcId="{50D0AF4D-20C3-4D4A-B771-F9B55C32A149}" destId="{DAF09ECA-8AB6-422A-8401-6ACFDA2B2C9C}" srcOrd="1" destOrd="0" presId="urn:microsoft.com/office/officeart/2005/8/layout/pyramid1"/>
    <dgm:cxn modelId="{58527CFC-B0D6-4548-ADDA-AEA3D688E49C}" type="presOf" srcId="{017C7EBD-EFAD-4C7F-A4EF-3749B794ACD9}" destId="{1619034B-6BE5-4584-83CD-E3528A80E3F0}" srcOrd="1" destOrd="0" presId="urn:microsoft.com/office/officeart/2005/8/layout/pyramid1"/>
    <dgm:cxn modelId="{CAE88527-26BE-4CE8-A879-331BD4882C8C}" srcId="{89B9C262-C533-4194-8598-651BFB75B2B8}" destId="{049854BF-8074-44D2-A3E2-03BF5018B421}" srcOrd="2" destOrd="0" parTransId="{F8C0932C-3AC7-4B6E-ACDB-AE87A7A8789A}" sibTransId="{CFBA9D33-91CA-4ED8-92CD-F410B077D57F}"/>
    <dgm:cxn modelId="{CFEE84FA-B781-497C-A3F1-FCF28E159C3F}" type="presOf" srcId="{50D0AF4D-20C3-4D4A-B771-F9B55C32A149}" destId="{CEF61ADF-92BF-40FC-8093-EADD59478C4D}" srcOrd="0" destOrd="0" presId="urn:microsoft.com/office/officeart/2005/8/layout/pyramid1"/>
    <dgm:cxn modelId="{717FD7F9-BEEA-4355-AA3B-F678DFFFC94A}" srcId="{89B9C262-C533-4194-8598-651BFB75B2B8}" destId="{017C7EBD-EFAD-4C7F-A4EF-3749B794ACD9}" srcOrd="1" destOrd="0" parTransId="{C3116991-68FC-4FCD-A597-8F6EB34FA912}" sibTransId="{D6535E5F-3A2D-4E90-B8DC-01CD1BE2788D}"/>
    <dgm:cxn modelId="{3A34F40A-8F58-4CC5-A857-1D3FE2F9A70A}" type="presParOf" srcId="{CF88C696-8F89-4837-9F41-6309BDAB39BE}" destId="{87180753-723D-440C-9F94-B1F055BED4B8}" srcOrd="0" destOrd="0" presId="urn:microsoft.com/office/officeart/2005/8/layout/pyramid1"/>
    <dgm:cxn modelId="{36653507-7A89-4560-9AFB-7F5BC32326CD}" type="presParOf" srcId="{87180753-723D-440C-9F94-B1F055BED4B8}" destId="{CEF61ADF-92BF-40FC-8093-EADD59478C4D}" srcOrd="0" destOrd="0" presId="urn:microsoft.com/office/officeart/2005/8/layout/pyramid1"/>
    <dgm:cxn modelId="{9BBB8764-599C-4A87-90B8-80F2BF722903}" type="presParOf" srcId="{87180753-723D-440C-9F94-B1F055BED4B8}" destId="{DAF09ECA-8AB6-422A-8401-6ACFDA2B2C9C}" srcOrd="1" destOrd="0" presId="urn:microsoft.com/office/officeart/2005/8/layout/pyramid1"/>
    <dgm:cxn modelId="{E0CC1D63-E50E-421D-8370-2B5F9CF7B40B}" type="presParOf" srcId="{CF88C696-8F89-4837-9F41-6309BDAB39BE}" destId="{82433DC5-F216-4808-86B6-7A86B35EDB46}" srcOrd="1" destOrd="0" presId="urn:microsoft.com/office/officeart/2005/8/layout/pyramid1"/>
    <dgm:cxn modelId="{D64043CC-AB85-42FA-B784-2E6BF25FD66D}" type="presParOf" srcId="{82433DC5-F216-4808-86B6-7A86B35EDB46}" destId="{59EC053E-E91A-4657-A829-7B581D555927}" srcOrd="0" destOrd="0" presId="urn:microsoft.com/office/officeart/2005/8/layout/pyramid1"/>
    <dgm:cxn modelId="{CF422924-5D19-4581-A61E-77AFA0C29919}" type="presParOf" srcId="{82433DC5-F216-4808-86B6-7A86B35EDB46}" destId="{1619034B-6BE5-4584-83CD-E3528A80E3F0}" srcOrd="1" destOrd="0" presId="urn:microsoft.com/office/officeart/2005/8/layout/pyramid1"/>
    <dgm:cxn modelId="{510E9EF4-B55C-4198-A94D-ED929903C41C}" type="presParOf" srcId="{CF88C696-8F89-4837-9F41-6309BDAB39BE}" destId="{8CC665A8-9859-48B3-BA93-6E10C961FD29}" srcOrd="2" destOrd="0" presId="urn:microsoft.com/office/officeart/2005/8/layout/pyramid1"/>
    <dgm:cxn modelId="{E379FC6F-3A80-4128-B5F5-A61A2C9224B5}" type="presParOf" srcId="{8CC665A8-9859-48B3-BA93-6E10C961FD29}" destId="{02D7B4A5-151D-4287-A9FD-6BF00725116D}" srcOrd="0" destOrd="0" presId="urn:microsoft.com/office/officeart/2005/8/layout/pyramid1"/>
    <dgm:cxn modelId="{B0B8550D-472B-4306-B8DA-BB1100FF8D8A}" type="presParOf" srcId="{8CC665A8-9859-48B3-BA93-6E10C961FD29}" destId="{A3964660-7DF2-492A-92E9-80239D1E22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61ADF-92BF-40FC-8093-EADD59478C4D}">
      <dsp:nvSpPr>
        <dsp:cNvPr id="0" name=""/>
        <dsp:cNvSpPr/>
      </dsp:nvSpPr>
      <dsp:spPr>
        <a:xfrm>
          <a:off x="1357326" y="0"/>
          <a:ext cx="1452560" cy="1565666"/>
        </a:xfrm>
        <a:prstGeom prst="trapezoid">
          <a:avLst>
            <a:gd name="adj" fmla="val 48361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400" b="1" kern="1200" dirty="0" smtClean="0">
            <a:solidFill>
              <a:schemeClr val="bg2"/>
            </a:solidFill>
            <a:latin typeface="Angsana New" pitchFamily="18" charset="-34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th-TH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การ</a:t>
          </a:r>
          <a:r>
            <a:rPr lang="th-TH" sz="18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ทุจริต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8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CORRUPTIO</a:t>
          </a:r>
          <a:r>
            <a:rPr lang="en-US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N</a:t>
          </a:r>
          <a:endParaRPr lang="th-TH" sz="1600" b="1" kern="1200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357326" y="0"/>
        <a:ext cx="1452560" cy="1565666"/>
      </dsp:txXfrm>
    </dsp:sp>
    <dsp:sp modelId="{59EC053E-E91A-4657-A829-7B581D555927}">
      <dsp:nvSpPr>
        <dsp:cNvPr id="0" name=""/>
        <dsp:cNvSpPr/>
      </dsp:nvSpPr>
      <dsp:spPr>
        <a:xfrm>
          <a:off x="702473" y="1464383"/>
          <a:ext cx="2809894" cy="1565666"/>
        </a:xfrm>
        <a:prstGeom prst="trapezoid">
          <a:avLst>
            <a:gd name="adj" fmla="val 44867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ผลประโยชน์ทับซ้อน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rPr>
            <a:t>CONFLICT OF INTERESTS</a:t>
          </a:r>
          <a:endParaRPr lang="th-TH" sz="2400" b="1" kern="1200" dirty="0">
            <a:solidFill>
              <a:schemeClr val="tx1">
                <a:lumMod val="95000"/>
                <a:lumOff val="5000"/>
              </a:schemeClr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194205" y="1464383"/>
        <a:ext cx="1826431" cy="1565666"/>
      </dsp:txXfrm>
    </dsp:sp>
    <dsp:sp modelId="{02D7B4A5-151D-4287-A9FD-6BF00725116D}">
      <dsp:nvSpPr>
        <dsp:cNvPr id="0" name=""/>
        <dsp:cNvSpPr/>
      </dsp:nvSpPr>
      <dsp:spPr>
        <a:xfrm>
          <a:off x="0" y="2964572"/>
          <a:ext cx="4214842" cy="1565666"/>
        </a:xfrm>
        <a:prstGeom prst="trapezoid">
          <a:avLst>
            <a:gd name="adj" fmla="val 44867"/>
          </a:avLst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rPr>
            <a:t>จริยธรรม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rPr>
            <a:t>ETHICS</a:t>
          </a:r>
          <a:endParaRPr lang="th-TH" sz="2800" b="1" kern="1200" dirty="0">
            <a:solidFill>
              <a:schemeClr val="tx1">
                <a:lumMod val="95000"/>
                <a:lumOff val="5000"/>
              </a:schemeClr>
            </a:solidFill>
            <a:latin typeface="Angsana New" pitchFamily="18" charset="-34"/>
            <a:cs typeface="Angsana New" pitchFamily="18" charset="-34"/>
          </a:endParaRPr>
        </a:p>
      </dsp:txBody>
      <dsp:txXfrm>
        <a:off x="737597" y="2964572"/>
        <a:ext cx="2739647" cy="156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F7CEB-B9E3-416B-9860-98DFCA53AE04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80C03-7C09-4CDA-B3DB-CAF14AD3E64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17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C27FE-C418-420D-90B5-F33AD60511E8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BB45-DACE-48FD-85FE-76FB20E2E1F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554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38FBE-4CF3-45E5-8909-30B4A106F0C7}" type="slidenum">
              <a:rPr lang="en-US" smtClean="0"/>
              <a:pPr/>
              <a:t>1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A7364-4B1A-4130-9549-FF1044F1148F}" type="slidenum">
              <a:rPr lang="en-US" altLang="th-TH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th-TH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9A762-086C-4032-BC57-76F3FD15D366}" type="slidenum">
              <a:rPr lang="en-US" altLang="th-TH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altLang="th-TH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32767-5D03-4F60-B03C-20831F240038}" type="slidenum">
              <a:rPr lang="en-US" altLang="th-TH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th-TH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550-8760-4220-AEA9-AC3180CE6CB3}" type="slidenum">
              <a:rPr lang="en-US" altLang="th-TH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th-TH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317D7-A7F9-46D5-AD98-4B96A88EAC6A}" type="slidenum">
              <a:rPr lang="en-US" altLang="th-TH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altLang="th-TH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2503E-7816-46F9-A50F-1D5512D3E087}" type="slidenum">
              <a:rPr lang="en-US" altLang="th-TH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th-TH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E8FE-A511-4450-B5B8-517CE41C77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EAB154-D623-4862-A9A9-8DC4A2A6DC1F}" type="datetimeFigureOut">
              <a:rPr lang="th-TH" smtClean="0"/>
              <a:pPr/>
              <a:t>11/03/64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866145-29FA-4184-91DE-159E59BB60B6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28802"/>
            <a:ext cx="9144000" cy="18573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th-TH" sz="6000" b="1" dirty="0" smtClean="0">
                <a:solidFill>
                  <a:srgbClr val="CC0000"/>
                </a:solidFill>
              </a:rPr>
              <a:t>การขัดกันระหว่างประโยชน์ส่วนตน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6000" b="1" dirty="0" smtClean="0">
                <a:solidFill>
                  <a:srgbClr val="CC0000"/>
                </a:solidFill>
              </a:rPr>
              <a:t>และประโยชน์ส่วนรวม</a:t>
            </a:r>
            <a:endParaRPr lang="th-TH" sz="6000" b="1" dirty="0">
              <a:solidFill>
                <a:srgbClr val="CC0000"/>
              </a:solidFill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63775" y="2238375"/>
            <a:ext cx="4611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th-TH" sz="3600" b="1" kern="0" dirty="0">
              <a:solidFill>
                <a:srgbClr val="FF0000"/>
              </a:solidFill>
              <a:latin typeface="Browallia New" pitchFamily="34" charset="-34"/>
              <a:cs typeface="+mj-cs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285728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572000" y="214290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28596" y="3786190"/>
            <a:ext cx="821537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6600"/>
                </a:solidFill>
                <a:latin typeface="+mn-lt"/>
                <a:cs typeface="+mj-cs"/>
              </a:rPr>
              <a:t>Conflict Of Interest</a:t>
            </a:r>
            <a:endParaRPr lang="th-TH" sz="6000" dirty="0">
              <a:solidFill>
                <a:srgbClr val="006600"/>
              </a:solidFill>
              <a:latin typeface="+mn-lt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472" y="942787"/>
            <a:ext cx="821537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6600"/>
                </a:solidFill>
                <a:latin typeface="+mn-lt"/>
                <a:cs typeface="+mj-cs"/>
              </a:rPr>
              <a:t>ลักษณะและองค์ประกอบของการขัดกัน</a:t>
            </a:r>
          </a:p>
          <a:p>
            <a:pPr algn="ctr"/>
            <a:r>
              <a:rPr lang="th-TH" sz="3600" b="1" dirty="0" smtClean="0">
                <a:solidFill>
                  <a:srgbClr val="006600"/>
                </a:solidFill>
                <a:latin typeface="+mn-lt"/>
                <a:cs typeface="+mj-cs"/>
              </a:rPr>
              <a:t>ของผลประโยชน์ส่วนตนและผลประโยชน์ส่วนรวม</a:t>
            </a:r>
            <a:endParaRPr lang="th-TH" sz="3600" dirty="0">
              <a:solidFill>
                <a:srgbClr val="006600"/>
              </a:solidFill>
              <a:latin typeface="+mn-lt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214554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๕. ประโยชน์ส่วนตนนั้น หมายความรวมถึงประโยชน์ของบุคคลอื่นที่ถือว่าเป็นประโยชน์ส่วนตนด้วย</a:t>
            </a:r>
          </a:p>
          <a:p>
            <a:pPr marL="514350" indent="-514350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๖. การขัดกันของผลประโยชน์ส่วนตนและผลประโยชน์ส่วนรวม มิได้หมายความว่ามีการทุจริต</a:t>
            </a:r>
            <a:r>
              <a:rPr lang="th-TH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คอร์รัป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ชันเสมอไป</a:t>
            </a:r>
          </a:p>
          <a:p>
            <a:pPr marL="514350" indent="-514350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๗. การขัดกันแห่งผลประโยชน์ โดยหลักการพื้นฐานเป็นเรื่องศีลธรรม คุณธรรม จริยธรรม</a:t>
            </a:r>
          </a:p>
          <a:p>
            <a:pPr marL="514350" indent="-514350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๘. ความผิดเกี่ยวกับเรื่องการขัดกันแห่งผลประโยชน์อาจเป็นได้ทั้งการกระทำที่เป็นความผิดในตัวเอง หรือเป็นความผิดเพราะกฎหมายห้ามก็ได้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715436" cy="868363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th-TH" sz="54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ขอบข่ายของผลประโยชน์ทับ</a:t>
            </a:r>
            <a:r>
              <a:rPr lang="th-TH" sz="48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ซ้อน</a:t>
            </a:r>
            <a:endParaRPr lang="th-TH" sz="4800" b="1" dirty="0">
              <a:solidFill>
                <a:srgbClr val="4105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1714504"/>
            <a:ext cx="8715375" cy="4786330"/>
          </a:xfrm>
          <a:noFill/>
        </p:spPr>
        <p:txBody>
          <a:bodyPr>
            <a:normAutofit fontScale="47500" lnSpcReduction="20000"/>
          </a:bodyPr>
          <a:lstStyle/>
          <a:p>
            <a:pPr>
              <a:buFontTx/>
              <a:buNone/>
              <a:defRPr/>
            </a:pPr>
            <a:r>
              <a:rPr lang="en-US" sz="5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John Langford </a:t>
            </a:r>
            <a:r>
              <a:rPr lang="th-TH" sz="5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5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Kenneth </a:t>
            </a:r>
            <a:r>
              <a:rPr lang="en-US" sz="58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Kernaghan</a:t>
            </a:r>
            <a:r>
              <a:rPr lang="th-TH" sz="5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ประมวลการกระทำ</a:t>
            </a:r>
          </a:p>
          <a:p>
            <a:pPr>
              <a:buFontTx/>
              <a:buNone/>
              <a:defRPr/>
            </a:pPr>
            <a:r>
              <a:rPr lang="th-TH" sz="5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ที่อยู่ในขอบข่ายของผลประโยชน์ทับซ้อน เป็น  7  ลักษณะ ดังนี้</a:t>
            </a:r>
            <a:endParaRPr lang="th-TH" sz="3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(1)  การรับผลประโยชน์ต่างๆ  (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accepting benefits)</a:t>
            </a:r>
            <a:endParaRPr lang="th-TH" sz="4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(2)  การทำธุรกิจกับตัวเอง (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self - dealing)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 หรือเป็นคู่สัญญา (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contracts)</a:t>
            </a:r>
          </a:p>
          <a:p>
            <a:pPr marL="914400" indent="-914400">
              <a:buFontTx/>
              <a:buNone/>
              <a:defRPr/>
            </a:pP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(3)  การทำงานหลังจากออกจากตำแหน่งสาธารณะหรือหลังเกษียณ</a:t>
            </a:r>
          </a:p>
          <a:p>
            <a:pPr marL="914400" indent="-914400">
              <a:buFontTx/>
              <a:buNone/>
              <a:defRPr/>
            </a:pP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  (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post – employment)</a:t>
            </a:r>
          </a:p>
          <a:p>
            <a:pPr>
              <a:buFontTx/>
              <a:buNone/>
              <a:defRPr/>
            </a:pP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(4) การทำงานพิเศษ (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outside employment  or moonlighting)</a:t>
            </a:r>
            <a:endParaRPr lang="th-TH" sz="4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(5) การรู้ข้อมูลภายใน 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   (inside information)</a:t>
            </a:r>
            <a:endParaRPr lang="th-TH" sz="4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  <a:defRPr/>
            </a:pP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(6)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 การใช้สมบัติราชการเพื่อประโยชน์ของธุรกิจส่วนตัว </a:t>
            </a:r>
          </a:p>
          <a:p>
            <a:pPr>
              <a:buFontTx/>
              <a:buNone/>
              <a:defRPr/>
            </a:pP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6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) การทำโครงการสาธารณะลงในเขตเลือกตั้งเพื่อประโยชน์ในทางการเมือง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1" descr="60508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37" name="Group 493"/>
          <p:cNvGraphicFramePr>
            <a:graphicFrameLocks noGrp="1"/>
          </p:cNvGraphicFramePr>
          <p:nvPr>
            <p:ph idx="1"/>
          </p:nvPr>
        </p:nvGraphicFramePr>
        <p:xfrm>
          <a:off x="56272" y="671054"/>
          <a:ext cx="9030390" cy="6152729"/>
        </p:xfrm>
        <a:graphic>
          <a:graphicData uri="http://schemas.openxmlformats.org/drawingml/2006/table">
            <a:tbl>
              <a:tblPr/>
              <a:tblGrid>
                <a:gridCol w="4138928"/>
                <a:gridCol w="1053546"/>
                <a:gridCol w="3837916"/>
              </a:tblGrid>
              <a:tr h="68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การรับประโยชน์ต่างๆ 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Accepting Benefits)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รับของขวัญ/เงินสนับสนุน/เงินบริจาคจากลูกค้าของหน่วยงาน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569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การทำธุรกิจกับตัวเอง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Self-Dealing)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  หรือเป็น คู่สัญญา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Contracts)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มีส่วนได้เสียในสัญญาที่ทำกับหน่วยงานต้นสังกัด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569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การทำงานหลังจากออกจากตำแหน่งหน้าที่สาธารณะ หรือหลังเกษียณ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(Post –Employment)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ลาออกจากหน่วยงานเพื่อไปทำงานในหน่วยงานที่ดำเนินธุรกิจประเภทเดียวกัน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569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การทำงานพิเศษ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Outside  Employment or    Moonlighting)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ตั้งบริษัทดำเนินธุรกิจที่แข่งขันหรือรับงานจากหน่วยงานต้นสังกัด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endParaRPr kumimoji="0" lang="th-TH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การรู้ข้อมูลภายใน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(Inside Information)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ใช้ประโยชน์จากข้อมูลภายในเพื่อประโยชน์ของตนเอง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083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การใช้สมบัติของหน่วยงานเพื่อประโยชน์ ส่วนตัว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Using Employer, Property for Private advantage)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นำทรัพย์สินของหน่วยงานไปใช้ในงานส่วนตัว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62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  <a:sym typeface="Wingdings 2" pitchFamily="18" charset="2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"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 การนำโครงการสาธารณะลงในเขตเลือกตั้งเพื่อประโยชน์ทางการเมือง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Pork-Barrrelling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Wingdings 2" pitchFamily="18" charset="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รมต.อนุมัติโครงการไปลงในพื้นที่ตนเอง, ใช้งบสาธารณะเพื่อหาเสียง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3651" name="AutoShape 482"/>
          <p:cNvSpPr>
            <a:spLocks noChangeArrowheads="1"/>
          </p:cNvSpPr>
          <p:nvPr/>
        </p:nvSpPr>
        <p:spPr bwMode="auto">
          <a:xfrm>
            <a:off x="4343400" y="26670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3652" name="AutoShape 483"/>
          <p:cNvSpPr>
            <a:spLocks noChangeArrowheads="1"/>
          </p:cNvSpPr>
          <p:nvPr/>
        </p:nvSpPr>
        <p:spPr bwMode="auto">
          <a:xfrm>
            <a:off x="4343400" y="3657600"/>
            <a:ext cx="685800" cy="4572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3653" name="AutoShape 484"/>
          <p:cNvSpPr>
            <a:spLocks noChangeArrowheads="1"/>
          </p:cNvSpPr>
          <p:nvPr/>
        </p:nvSpPr>
        <p:spPr bwMode="auto">
          <a:xfrm>
            <a:off x="4343400" y="44958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3654" name="AutoShape 485"/>
          <p:cNvSpPr>
            <a:spLocks noChangeArrowheads="1"/>
          </p:cNvSpPr>
          <p:nvPr/>
        </p:nvSpPr>
        <p:spPr bwMode="auto">
          <a:xfrm>
            <a:off x="4343400" y="53340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3655" name="AutoShape 486"/>
          <p:cNvSpPr>
            <a:spLocks noChangeArrowheads="1"/>
          </p:cNvSpPr>
          <p:nvPr/>
        </p:nvSpPr>
        <p:spPr bwMode="auto">
          <a:xfrm>
            <a:off x="4343400" y="61722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3656" name="AutoShape 487"/>
          <p:cNvSpPr>
            <a:spLocks noChangeArrowheads="1"/>
          </p:cNvSpPr>
          <p:nvPr/>
        </p:nvSpPr>
        <p:spPr bwMode="auto">
          <a:xfrm>
            <a:off x="4419600" y="9144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23657" name="AutoShape 488"/>
          <p:cNvSpPr>
            <a:spLocks noChangeArrowheads="1"/>
          </p:cNvSpPr>
          <p:nvPr/>
        </p:nvSpPr>
        <p:spPr bwMode="auto">
          <a:xfrm>
            <a:off x="4419600" y="1752600"/>
            <a:ext cx="685800" cy="3810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3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รูปแบบความขัดแย้งระหว่างประโยชน์ส่วนตนและประโยชน์ส่วนรวม</a:t>
            </a:r>
            <a:endParaRPr lang="th-TH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1428736"/>
            <a:ext cx="8999537" cy="3929090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8800" b="1" dirty="0">
                <a:solidFill>
                  <a:srgbClr val="FF0000"/>
                </a:solidFill>
                <a:cs typeface="EucrosiaUPC" pitchFamily="18" charset="-34"/>
              </a:rPr>
              <a:t>ตัวอย่าง</a:t>
            </a:r>
            <a:r>
              <a:rPr lang="th-TH" sz="7200" b="1" dirty="0">
                <a:solidFill>
                  <a:srgbClr val="FF0000"/>
                </a:solidFill>
                <a:cs typeface="EucrosiaUPC" pitchFamily="18" charset="-34"/>
              </a:rPr>
              <a:t/>
            </a:r>
            <a:br>
              <a:rPr lang="th-TH" sz="7200" b="1" dirty="0">
                <a:solidFill>
                  <a:srgbClr val="FF0000"/>
                </a:solidFill>
                <a:cs typeface="EucrosiaUPC" pitchFamily="18" charset="-34"/>
              </a:rPr>
            </a:br>
            <a:r>
              <a:rPr lang="th-TH" sz="2000" b="1" dirty="0">
                <a:solidFill>
                  <a:srgbClr val="FF0000"/>
                </a:solidFill>
                <a:cs typeface="EucrosiaUPC" pitchFamily="18" charset="-34"/>
              </a:rPr>
              <a:t/>
            </a:r>
            <a:br>
              <a:rPr lang="th-TH" sz="2000" b="1" dirty="0">
                <a:solidFill>
                  <a:srgbClr val="FF0000"/>
                </a:solidFill>
                <a:cs typeface="EucrosiaUPC" pitchFamily="18" charset="-34"/>
              </a:rPr>
            </a:br>
            <a:r>
              <a:rPr lang="th-TH" sz="4800" b="1" dirty="0">
                <a:solidFill>
                  <a:srgbClr val="006600"/>
                </a:solidFill>
                <a:cs typeface="EucrosiaUPC" pitchFamily="18" charset="-34"/>
              </a:rPr>
              <a:t>โอกาสที่จะเกิดความขัดแย้ง</a:t>
            </a:r>
            <a:r>
              <a:rPr lang="th-TH" sz="4800" b="1" dirty="0" smtClean="0">
                <a:solidFill>
                  <a:srgbClr val="006600"/>
                </a:solidFill>
                <a:cs typeface="EucrosiaUPC" pitchFamily="18" charset="-34"/>
              </a:rPr>
              <a:t>กันระหว่าง</a:t>
            </a:r>
            <a:r>
              <a:rPr lang="th-TH" sz="4800" b="1" dirty="0">
                <a:solidFill>
                  <a:srgbClr val="006600"/>
                </a:solidFill>
                <a:cs typeface="EucrosiaUPC" pitchFamily="18" charset="-34"/>
              </a:rPr>
              <a:t/>
            </a:r>
            <a:br>
              <a:rPr lang="th-TH" sz="4800" b="1" dirty="0">
                <a:solidFill>
                  <a:srgbClr val="006600"/>
                </a:solidFill>
                <a:cs typeface="EucrosiaUPC" pitchFamily="18" charset="-34"/>
              </a:rPr>
            </a:br>
            <a:r>
              <a:rPr lang="th-TH" sz="4800" b="1" dirty="0">
                <a:solidFill>
                  <a:srgbClr val="006600"/>
                </a:solidFill>
                <a:cs typeface="EucrosiaUPC" pitchFamily="18" charset="-34"/>
              </a:rPr>
              <a:t>ผลประโยชน์ส่วนตนและผลประโยชน์ส่วนรวม</a:t>
            </a:r>
            <a:br>
              <a:rPr lang="th-TH" sz="4800" b="1" dirty="0">
                <a:solidFill>
                  <a:srgbClr val="006600"/>
                </a:solidFill>
                <a:cs typeface="EucrosiaUPC" pitchFamily="18" charset="-34"/>
              </a:rPr>
            </a:br>
            <a:r>
              <a:rPr lang="th-TH" sz="4800" b="1" dirty="0">
                <a:solidFill>
                  <a:srgbClr val="006600"/>
                </a:solidFill>
                <a:cs typeface="EucrosiaUPC" pitchFamily="18" charset="-34"/>
              </a:rPr>
              <a:t>ของข้าราชการและเจ้าหน้าที่ของรัฐกลุ่มต่าง ๆ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5884"/>
            <a:ext cx="8572560" cy="8556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นักการเมือง</a:t>
            </a:r>
            <a:endParaRPr lang="th-TH" sz="6600" b="1" dirty="0">
              <a:solidFill>
                <a:srgbClr val="006600"/>
              </a:solidFill>
              <a:cs typeface="EucrosiaUPC" pitchFamily="18" charset="-34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222250" y="1176338"/>
            <a:ext cx="1944688" cy="5543550"/>
          </a:xfrm>
          <a:prstGeom prst="homePlate">
            <a:avLst>
              <a:gd name="adj" fmla="val 25000"/>
            </a:avLst>
          </a:prstGeom>
          <a:solidFill>
            <a:srgbClr val="CCFFCC">
              <a:alpha val="78000"/>
            </a:srgbClr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339975" y="1196975"/>
            <a:ext cx="6408738" cy="5510213"/>
          </a:xfrm>
          <a:prstGeom prst="rect">
            <a:avLst/>
          </a:prstGeom>
          <a:solidFill>
            <a:srgbClr val="CCFFCC">
              <a:alpha val="72000"/>
            </a:srgbClr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การรับเงินหรือผลประโยชน์อื่นใด เพื่อแต่งตั้งหรือเลื่อนตำแหน่งข้าราชการขึ้นเป็นผู้บริหารระดับสูง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การใช้อำนาจหน้าที่เพื่อให้บริษัทของตนหรือของพรรคพวกได้รับงาน/การจ้างเหมาจากรัฐ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การใช้ข้อมูลของทางราชการเพื่อแสวงหาประโยชน์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การแต่งตั้งคนสนิท/พวกพ้องของตนเป็นกรรมการในหน่วยงานของรัฐ โดยเฉพาะอย่างยิ่งองค์กรอิสระที่ทำหน้าที่ในการกำกับดูแล (</a:t>
            </a:r>
            <a:r>
              <a:rPr lang="en-US" altLang="zh-CN" sz="3200" b="1" dirty="0" err="1">
                <a:latin typeface="Angsana New" pitchFamily="18" charset="-34"/>
                <a:ea typeface="SimSun" pitchFamily="2" charset="-122"/>
                <a:cs typeface="EucrosiaUPC" pitchFamily="18" charset="-34"/>
              </a:rPr>
              <a:t>Regulartors</a:t>
            </a: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) สัญญาหรือสัมปทานของรัฐ</a:t>
            </a:r>
            <a:endParaRPr lang="th-TH" sz="3200" b="1" dirty="0">
              <a:latin typeface="Angsana New" pitchFamily="18" charset="-34"/>
              <a:cs typeface="EucrosiaUPC" pitchFamily="18" charset="-34"/>
            </a:endParaRPr>
          </a:p>
        </p:txBody>
      </p:sp>
      <p:pic>
        <p:nvPicPr>
          <p:cNvPr id="111621" name="Picture 5" descr="J0186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157788"/>
            <a:ext cx="868362" cy="1374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49275"/>
            <a:ext cx="8572560" cy="8556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ข้าราชการ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การเมือง</a:t>
            </a:r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250825" y="1844675"/>
            <a:ext cx="1944688" cy="3816350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484438" y="1916113"/>
            <a:ext cx="6408737" cy="3684587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>
              <a:buFontTx/>
              <a:buBlip>
                <a:blip r:embed="rId2"/>
              </a:buBlip>
            </a:pPr>
            <a:endParaRPr lang="th-TH" altLang="zh-CN" sz="4000" b="1">
              <a:cs typeface="EucrosiaUPC" pitchFamily="18" charset="-34"/>
            </a:endParaRP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4000" b="1">
                <a:cs typeface="EucrosiaUPC" pitchFamily="18" charset="-34"/>
              </a:rPr>
              <a:t>การใช้ตำแหน่งหน้าที่เลือกผลักดันโครงการที่ก่อให้เกิดประโยชน์แก่ตนเอง/ญาติ/พวกพ้อง</a:t>
            </a:r>
          </a:p>
          <a:p>
            <a:pPr marL="542925" indent="-542925">
              <a:buFontTx/>
              <a:buBlip>
                <a:blip r:embed="rId2"/>
              </a:buBlip>
            </a:pPr>
            <a:endParaRPr lang="th-TH" altLang="zh-CN" sz="4000" b="1">
              <a:cs typeface="EucrosiaUPC" pitchFamily="18" charset="-34"/>
            </a:endParaRPr>
          </a:p>
          <a:p>
            <a:pPr marL="542925" indent="-542925"/>
            <a:endParaRPr lang="th-TH" sz="3200" b="1">
              <a:cs typeface="EucrosiaUPC" pitchFamily="18" charset="-34"/>
            </a:endParaRPr>
          </a:p>
        </p:txBody>
      </p:sp>
      <p:pic>
        <p:nvPicPr>
          <p:cNvPr id="112646" name="Picture 6" descr="J01494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221163"/>
            <a:ext cx="1366838" cy="1317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4446"/>
            <a:ext cx="8572560" cy="8556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ข้าราชการ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ประจำ</a:t>
            </a:r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auto">
          <a:xfrm>
            <a:off x="222250" y="1628775"/>
            <a:ext cx="1944688" cy="4967288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411413" y="1628775"/>
            <a:ext cx="6408737" cy="5022850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latin typeface="Angsana New" pitchFamily="18" charset="-34"/>
                <a:cs typeface="EucrosiaUPC" pitchFamily="18" charset="-34"/>
              </a:rPr>
              <a:t>การ</a:t>
            </a:r>
            <a:r>
              <a:rPr lang="th-TH" altLang="zh-CN" sz="3200" b="1">
                <a:cs typeface="EucrosiaUPC" pitchFamily="18" charset="-34"/>
              </a:rPr>
              <a:t>นำข้อมูลลับ/ข้อมูลภายในมาใช้หาประโยชน์ให้แก่ตนเองหรือพวกพ้อง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หัวหน้าหน่วยงานซึ่งครอบครัวประกอบธุรกิจรับเหมาก่อสร้างแต่งตั้งให้ญาติ/คนสนิท/คนที่มีความสัมพันธ์ฉันญาติขึ้นเป็นผู้อำนวยการกองพัสดุ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การช่วยญาติมิตรหรือคนสนิทให้ได้งานในหน่วยงานที่ตนมีอำนาจ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การรับผลประโยชน์หรือการเรียกร้องสิ่งตอบแทนจากการปฏิบัติงานในหน้าที่ความรับผิดชอบ</a:t>
            </a:r>
            <a:endParaRPr lang="th-TH" sz="3600" b="1"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5159386" y="1000108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altLang="zh-CN" sz="4400" b="1" i="1" dirty="0">
                <a:solidFill>
                  <a:srgbClr val="0000FF"/>
                </a:solidFill>
                <a:cs typeface="EucrosiaUPC" pitchFamily="18" charset="-34"/>
              </a:rPr>
              <a:t>ทั่วไป</a:t>
            </a:r>
            <a:endParaRPr lang="th-TH" sz="4400" dirty="0">
              <a:solidFill>
                <a:srgbClr val="0000FF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25413"/>
            <a:ext cx="8572560" cy="8556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ข้าราชการ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ประจำ</a:t>
            </a: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222250" y="1604985"/>
            <a:ext cx="1944688" cy="5038725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268538" y="1604985"/>
            <a:ext cx="6408737" cy="5022850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latin typeface="Angsana New" pitchFamily="18" charset="-34"/>
                <a:cs typeface="EucrosiaUPC" pitchFamily="18" charset="-34"/>
              </a:rPr>
              <a:t>การ</a:t>
            </a:r>
            <a:r>
              <a:rPr lang="th-TH" altLang="zh-CN" sz="3200" b="1">
                <a:cs typeface="EucrosiaUPC" pitchFamily="18" charset="-34"/>
              </a:rPr>
              <a:t>รับผลประโยชน์หรือการเรียกร้องสิ่งตอบแทนจากการปฏิบัติงานในหน้าที่ความรับผิดชอบ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การรับงานนอกหรือการทำธุรกิจที่เบียดบังเวลาราชการ/งานโดยรวมของหน่วยงาน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การทำงานหลังเกษียณให้กับหน่วยงานที่มีผลประโยชน์ขัดกับหน่วยงานต้นสังกัดเดิม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การนำรถราชการไปใช้ในกิจธุระส่วนตัวและในหลายกรณีมีการเบิกค่าน้ำมันด้วย </a:t>
            </a:r>
          </a:p>
          <a:p>
            <a:pPr marL="542925" indent="-542925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การนำบุคลากรของหน่วยงานไปใช้เพื่อการส่วนตัว</a:t>
            </a:r>
            <a:endParaRPr lang="th-TH" sz="3200" b="1"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54554" y="1073138"/>
            <a:ext cx="18033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altLang="zh-CN" sz="3600" b="1" i="1" dirty="0">
                <a:solidFill>
                  <a:srgbClr val="0000FF"/>
                </a:solidFill>
                <a:cs typeface="EucrosiaUPC" pitchFamily="18" charset="-34"/>
              </a:rPr>
              <a:t>ทั่วไป (ต่อ)</a:t>
            </a:r>
            <a:endParaRPr lang="th-TH" sz="3600" dirty="0">
              <a:solidFill>
                <a:srgbClr val="0000FF"/>
              </a:solidFill>
              <a:cs typeface="Eucros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25413"/>
            <a:ext cx="8410606" cy="80325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ข้าราชการ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ประจำ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222250" y="1412875"/>
            <a:ext cx="1944688" cy="5038725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339975" y="1458913"/>
            <a:ext cx="6408738" cy="5022850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>
              <a:buFontTx/>
              <a:buBlip>
                <a:blip r:embed="rId2"/>
              </a:buBlip>
            </a:pPr>
            <a:r>
              <a:rPr lang="th-TH" sz="3200" b="1">
                <a:cs typeface="EucrosiaUPC" pitchFamily="18" charset="-34"/>
              </a:rPr>
              <a:t>การ</a:t>
            </a:r>
            <a:r>
              <a:rPr lang="th-TH" altLang="zh-CN" sz="3200" b="1">
                <a:cs typeface="EucrosiaUPC" pitchFamily="18" charset="-34"/>
              </a:rPr>
              <a:t>หาผลประโยชน์จากความไม่รู้ในระเบียบและข้อมูลของทางราชการของประชาชน </a:t>
            </a:r>
          </a:p>
          <a:p>
            <a:pPr marL="357188" indent="-357188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ผู้บริหารสถาบันการเงินหวังก้าวหน้าในอาชีพจึงได้ร่วมมือและให้ความช่วยเหลือแก่นักการเมืองในการกู้เงินในวงเงินที่สูงกว่าความเป็นจริง</a:t>
            </a:r>
          </a:p>
          <a:p>
            <a:pPr marL="357188" indent="-357188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ผู้บริหารสถาบันการเงินใช้อำนาจหน้าที่ให้ผู้ใต้บังคับบัญชาเสนอขายที่ดินหรือบ้านพร้อมที่ดินในโครงการของตนให้แก่ลูกค้าของสถาบันการเงิน </a:t>
            </a:r>
          </a:p>
          <a:p>
            <a:pPr marL="357188" indent="-357188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เจ้าหน้าที่ตรวจสอบภาษีอากรเลือกให้บริการเฉพาะรายที่ตนเองได้รับประโยชน์จากผู้เสียภาษีเท่านั้น</a:t>
            </a:r>
            <a:endParaRPr lang="th-TH" sz="3200" b="1">
              <a:cs typeface="EucrosiaUPC" pitchFamily="18" charset="-34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49250" y="904875"/>
            <a:ext cx="8399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altLang="zh-CN" sz="3200" b="1" i="1">
                <a:cs typeface="EucrosiaUPC" pitchFamily="18" charset="-34"/>
              </a:rPr>
              <a:t>กลุ่มวิชาชีพที่เกี่ยวกับการ ตรวจสอบ ประเมินราคาและการจัดซื้อจัดจ้าง</a:t>
            </a:r>
            <a:endParaRPr lang="th-TH" sz="3200" b="1" i="1">
              <a:cs typeface="EucrosiaUPC" pitchFamily="18" charset="-34"/>
            </a:endParaRPr>
          </a:p>
        </p:txBody>
      </p:sp>
      <p:pic>
        <p:nvPicPr>
          <p:cNvPr id="115718" name="Picture 6" descr="J0186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157788"/>
            <a:ext cx="1182687" cy="119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25413"/>
            <a:ext cx="8572560" cy="8556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ข้าราชการ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ประจำ</a:t>
            </a: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22250" y="1412875"/>
            <a:ext cx="1944688" cy="5038725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339975" y="1458913"/>
            <a:ext cx="6408738" cy="5022850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>
              <a:buFontTx/>
              <a:buBlip>
                <a:blip r:embed="rId2"/>
              </a:buBlip>
            </a:pPr>
            <a:r>
              <a:rPr lang="th-TH" sz="3200" b="1" dirty="0">
                <a:latin typeface="Angsana New" pitchFamily="18" charset="-34"/>
                <a:cs typeface="EucrosiaUPC" pitchFamily="18" charset="-34"/>
              </a:rPr>
              <a:t>การ</a:t>
            </a: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กำหนดมาตรฐาน (</a:t>
            </a:r>
            <a:r>
              <a:rPr lang="en-US" altLang="zh-CN" sz="3200" b="1" dirty="0">
                <a:latin typeface="Angsana New" pitchFamily="18" charset="-34"/>
                <a:ea typeface="SimSun" pitchFamily="2" charset="-122"/>
                <a:cs typeface="EucrosiaUPC" pitchFamily="18" charset="-34"/>
              </a:rPr>
              <a:t>Specification</a:t>
            </a: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) ในสินค้าที่จะจัดซื้อจัดจ้างให้บริษัทของตนหรือของพวกพ้องได้เปรียบหรือชนะในการประมูล</a:t>
            </a:r>
          </a:p>
          <a:p>
            <a:pPr marL="357188" indent="-357188">
              <a:buFontTx/>
              <a:buBlip>
                <a:blip r:embed="rId2"/>
              </a:buBlip>
            </a:pP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การให้ข้อมูลการจัดซื้อจัดจ้างแก่พรรคพวก/ญาติ เพื่อแสวงหาผลประโยชน์ในการประมูลหรือการจ้างเหมา รวมถึงการปกปิดข้อมูล เช่น การปิดประกาศหรือเผยแพร่ข้อมูลข่าวสารล่าช้า</a:t>
            </a:r>
            <a:r>
              <a:rPr lang="th-TH" altLang="zh-CN" sz="3200" b="1" dirty="0" smtClean="0">
                <a:latin typeface="Angsana New" pitchFamily="18" charset="-34"/>
                <a:cs typeface="EucrosiaUPC" pitchFamily="18" charset="-34"/>
              </a:rPr>
              <a:t>หรือพ้นกำหนด</a:t>
            </a:r>
            <a:br>
              <a:rPr lang="th-TH" altLang="zh-CN" sz="3200" b="1" dirty="0" smtClean="0">
                <a:latin typeface="Angsana New" pitchFamily="18" charset="-34"/>
                <a:cs typeface="EucrosiaUPC" pitchFamily="18" charset="-34"/>
              </a:rPr>
            </a:br>
            <a:r>
              <a:rPr lang="th-TH" altLang="zh-CN" sz="3200" b="1" dirty="0" smtClean="0">
                <a:latin typeface="Angsana New" pitchFamily="18" charset="-34"/>
                <a:cs typeface="EucrosiaUPC" pitchFamily="18" charset="-34"/>
              </a:rPr>
              <a:t>การ</a:t>
            </a:r>
            <a:r>
              <a:rPr lang="th-TH" altLang="zh-CN" sz="3200" b="1" dirty="0">
                <a:latin typeface="Angsana New" pitchFamily="18" charset="-34"/>
                <a:cs typeface="EucrosiaUPC" pitchFamily="18" charset="-34"/>
              </a:rPr>
              <a:t>ยื่นใบเสนอราคา เป็นต้น</a:t>
            </a:r>
            <a:r>
              <a:rPr lang="en-US" altLang="zh-CN" sz="3200" dirty="0">
                <a:latin typeface="Angsana New" pitchFamily="18" charset="-34"/>
                <a:ea typeface="SimSun" pitchFamily="2" charset="-122"/>
              </a:rPr>
              <a:t> </a:t>
            </a:r>
          </a:p>
          <a:p>
            <a:pPr marL="357188" indent="-357188"/>
            <a:endParaRPr lang="th-TH" altLang="zh-CN" sz="3200" dirty="0">
              <a:latin typeface="Angsana New" pitchFamily="18" charset="-34"/>
              <a:cs typeface="EucrosiaUPC" pitchFamily="18" charset="-34"/>
            </a:endParaRPr>
          </a:p>
          <a:p>
            <a:pPr marL="357188" indent="-357188">
              <a:buFontTx/>
              <a:buChar char="•"/>
            </a:pPr>
            <a:endParaRPr lang="th-TH" sz="3200" dirty="0"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8575" y="904875"/>
            <a:ext cx="9151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altLang="zh-CN" sz="3200" b="1" i="1">
                <a:cs typeface="EucrosiaUPC" pitchFamily="18" charset="-34"/>
              </a:rPr>
              <a:t>กลุ่มวิชาชีพที่เกี่ยวกับการ ตรวจสอบ ประเมินราคาและการจัดซื้อจัดจ้าง (ต่อ)</a:t>
            </a:r>
            <a:endParaRPr lang="th-TH" sz="3200" b="1" i="1">
              <a:cs typeface="Eucros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14356"/>
            <a:ext cx="91440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000" dirty="0" smtClean="0">
                <a:latin typeface="IrisUPC" pitchFamily="34" charset="-34"/>
                <a:cs typeface="IrisUPC" pitchFamily="34" charset="-34"/>
              </a:rPr>
              <a:t> </a:t>
            </a:r>
            <a:r>
              <a:rPr lang="th-TH" sz="40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ความสัมพันธ์ระหว่างจริยธรรม ประโยชน์ทับซ้อน และ</a:t>
            </a:r>
            <a:r>
              <a:rPr lang="th-TH" sz="4000" b="1" dirty="0" err="1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คอร์รัป</a:t>
            </a:r>
            <a:r>
              <a:rPr lang="th-TH" sz="4000" b="1" dirty="0" smtClean="0">
                <a:solidFill>
                  <a:srgbClr val="4105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ชัน</a:t>
            </a: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857247" y="1643050"/>
          <a:ext cx="4214842" cy="469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71891" y="1928802"/>
            <a:ext cx="3295650" cy="752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ทุกประเทศมีกฎหมายบัญญัติไว้ชัดเจนทั้งในด้านของการกระทำและบทลงโทษ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429147" y="3429000"/>
            <a:ext cx="3295650" cy="771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บางประเทศมีกฎหมายบัญญัติห้ามกระทำการแต่อีกหลายประเทศไม่มีกฎหมายบัญญัติข้อห้ามไว้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929213" y="4929198"/>
            <a:ext cx="3286125" cy="642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ขึ้นอยู่กับการพิจารณาของคนในแต่ละสังคม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57166"/>
            <a:ext cx="4572000" cy="5000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572000" y="357166"/>
            <a:ext cx="4572000" cy="5000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5413"/>
            <a:ext cx="8339168" cy="8556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ข้าราชการ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ประจำ</a:t>
            </a:r>
          </a:p>
        </p:txBody>
      </p:sp>
      <p:sp>
        <p:nvSpPr>
          <p:cNvPr id="117763" name="AutoShape 3"/>
          <p:cNvSpPr>
            <a:spLocks noChangeArrowheads="1"/>
          </p:cNvSpPr>
          <p:nvPr/>
        </p:nvSpPr>
        <p:spPr bwMode="auto">
          <a:xfrm>
            <a:off x="293688" y="1557338"/>
            <a:ext cx="1944687" cy="4103687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411413" y="1603375"/>
            <a:ext cx="6408737" cy="4048125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>
              <a:buFontTx/>
              <a:buBlip>
                <a:blip r:embed="rId2"/>
              </a:buBlip>
            </a:pPr>
            <a:endParaRPr lang="th-TH" sz="3200" b="1">
              <a:latin typeface="Angsana New" pitchFamily="18" charset="-34"/>
              <a:cs typeface="EucrosiaUPC" pitchFamily="18" charset="-34"/>
            </a:endParaRPr>
          </a:p>
          <a:p>
            <a:pPr marL="357188" indent="-357188">
              <a:buFontTx/>
              <a:buBlip>
                <a:blip r:embed="rId2"/>
              </a:buBlip>
            </a:pPr>
            <a:r>
              <a:rPr lang="th-TH" sz="3200" b="1">
                <a:latin typeface="Angsana New" pitchFamily="18" charset="-34"/>
                <a:cs typeface="EucrosiaUPC" pitchFamily="18" charset="-34"/>
              </a:rPr>
              <a:t>การ</a:t>
            </a:r>
            <a:r>
              <a:rPr lang="th-TH" altLang="zh-CN" sz="3200" b="1">
                <a:cs typeface="EucrosiaUPC" pitchFamily="18" charset="-34"/>
              </a:rPr>
              <a:t>รับงานจากภายนอกจนกระทบต่อการปฏิบัติหน้าที่ประจำ</a:t>
            </a:r>
          </a:p>
          <a:p>
            <a:pPr marL="357188" indent="-357188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การใช้สิทธิในการเบิกจ่ายยาให้แก่ญาติแล้วนำยาไปใช้ที่คลินิกส่วนตัว</a:t>
            </a:r>
          </a:p>
          <a:p>
            <a:pPr marL="357188" indent="-357188">
              <a:buFontTx/>
              <a:buBlip>
                <a:blip r:embed="rId2"/>
              </a:buBlip>
            </a:pPr>
            <a:r>
              <a:rPr lang="th-TH" altLang="zh-CN" sz="3200" b="1">
                <a:cs typeface="EucrosiaUPC" pitchFamily="18" charset="-34"/>
              </a:rPr>
              <a:t>การรับประโยชน์จากระบบการล็อกบัตรคิวให้แก่เจ้าหน้าที่หรือญาติเจ้าหน้าที่ในหน่วยงาน</a:t>
            </a:r>
            <a:endParaRPr lang="th-TH" altLang="zh-CN" sz="3200">
              <a:latin typeface="Angsana New" pitchFamily="18" charset="-34"/>
              <a:cs typeface="EucrosiaUPC" pitchFamily="18" charset="-34"/>
            </a:endParaRPr>
          </a:p>
          <a:p>
            <a:pPr marL="357188" indent="-357188">
              <a:buFontTx/>
              <a:buBlip>
                <a:blip r:embed="rId2"/>
              </a:buBlip>
            </a:pPr>
            <a:endParaRPr lang="th-TH" sz="3200"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287851" y="1000108"/>
            <a:ext cx="214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altLang="zh-CN" sz="3200" b="1" i="1" dirty="0">
                <a:cs typeface="EucrosiaUPC" pitchFamily="18" charset="-34"/>
              </a:rPr>
              <a:t>กลุ่มวิชาชีพอิสระ</a:t>
            </a:r>
            <a:endParaRPr lang="th-TH" sz="3200" b="1" i="1" dirty="0">
              <a:cs typeface="EucrosiaUPC" pitchFamily="18" charset="-34"/>
            </a:endParaRPr>
          </a:p>
        </p:txBody>
      </p:sp>
      <p:pic>
        <p:nvPicPr>
          <p:cNvPr id="117767" name="Picture 7" descr="j02407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61925"/>
            <a:ext cx="1163637" cy="1827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14"/>
            <a:ext cx="8572560" cy="8556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ข้าราชการ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ประจำ</a:t>
            </a:r>
          </a:p>
        </p:txBody>
      </p:sp>
      <p:sp>
        <p:nvSpPr>
          <p:cNvPr id="118787" name="AutoShape 3"/>
          <p:cNvSpPr>
            <a:spLocks noChangeArrowheads="1"/>
          </p:cNvSpPr>
          <p:nvPr/>
        </p:nvSpPr>
        <p:spPr bwMode="auto">
          <a:xfrm>
            <a:off x="293688" y="981075"/>
            <a:ext cx="1944687" cy="5688013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กิจกรรม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ที่มี</a:t>
            </a:r>
          </a:p>
          <a:p>
            <a:pPr algn="ctr"/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cs typeface="EucrosiaUPC" pitchFamily="18" charset="-34"/>
              </a:rPr>
              <a:t>ความเสี่ยง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411413" y="1027113"/>
            <a:ext cx="6408737" cy="1855787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450850"/>
            <a:r>
              <a:rPr lang="th-TH" altLang="zh-CN" sz="3600" b="1" i="1" u="sng">
                <a:cs typeface="EucrosiaUPC" pitchFamily="18" charset="-34"/>
              </a:rPr>
              <a:t>กลุ่มวิชาชีพที่เกี่ยวกับกระบวนการยุติธรรม</a:t>
            </a:r>
            <a:endParaRPr lang="th-TH" sz="5400" b="1" u="sng">
              <a:latin typeface="Angsana New" pitchFamily="18" charset="-34"/>
              <a:cs typeface="EucrosiaUPC" pitchFamily="18" charset="-34"/>
            </a:endParaRPr>
          </a:p>
          <a:p>
            <a:pPr marL="715963" indent="-450850">
              <a:buFontTx/>
              <a:buChar char="•"/>
            </a:pPr>
            <a:r>
              <a:rPr lang="th-TH" sz="3200" b="1">
                <a:latin typeface="Angsana New" pitchFamily="18" charset="-34"/>
                <a:cs typeface="EucrosiaUPC" pitchFamily="18" charset="-34"/>
              </a:rPr>
              <a:t>การ</a:t>
            </a:r>
            <a:r>
              <a:rPr lang="th-TH" altLang="zh-CN" sz="3200" b="1">
                <a:cs typeface="EucrosiaUPC" pitchFamily="18" charset="-34"/>
              </a:rPr>
              <a:t>เรียกรับผลประโยชน์จากการอนุญาตให้คืน ของกลาง</a:t>
            </a:r>
            <a:endParaRPr lang="en-US" altLang="zh-CN" sz="3200" b="1">
              <a:ea typeface="SimSun" pitchFamily="2" charset="-122"/>
              <a:cs typeface="EucrosiaUPC" pitchFamily="18" charset="-34"/>
            </a:endParaRPr>
          </a:p>
          <a:p>
            <a:pPr marL="715963" indent="-450850"/>
            <a:r>
              <a:rPr lang="en-US" altLang="zh-CN" sz="1200">
                <a:ea typeface="SimSun" pitchFamily="2" charset="-122"/>
                <a:cs typeface="EucrosiaUPC" pitchFamily="18" charset="-34"/>
              </a:rPr>
              <a:t> </a:t>
            </a:r>
            <a:endParaRPr lang="th-TH" altLang="zh-CN" sz="1200"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2411413" y="3140075"/>
            <a:ext cx="6408737" cy="3560763"/>
          </a:xfrm>
          <a:prstGeom prst="rect">
            <a:avLst/>
          </a:prstGeom>
          <a:solidFill>
            <a:srgbClr val="CCFFCC"/>
          </a:solidFill>
          <a:ln w="57150">
            <a:solidFill>
              <a:srgbClr val="66FF33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450850"/>
            <a:r>
              <a:rPr lang="th-TH" altLang="zh-CN" sz="3200" b="1" i="1" u="sng">
                <a:cs typeface="EucrosiaUPC" pitchFamily="18" charset="-34"/>
              </a:rPr>
              <a:t>กลุ่มวิชาชีพวิชาการ</a:t>
            </a:r>
            <a:endParaRPr lang="th-TH" sz="3200" b="1" u="sng">
              <a:latin typeface="Angsana New" pitchFamily="18" charset="-34"/>
              <a:cs typeface="EucrosiaUPC" pitchFamily="18" charset="-34"/>
            </a:endParaRPr>
          </a:p>
          <a:p>
            <a:pPr marL="715963" indent="-450850">
              <a:buFontTx/>
              <a:buChar char="•"/>
            </a:pPr>
            <a:r>
              <a:rPr lang="th-TH" altLang="zh-CN" sz="3200" b="1">
                <a:cs typeface="EucrosiaUPC" pitchFamily="18" charset="-34"/>
              </a:rPr>
              <a:t>คณะกรรมการตรวจรับผลงานทำหน้าที่เสมือนเป็นนายหน้าให้แก่บริษัทที่ปรึกษา โดยรับรายงานผลการศึกษามาพิจารณาก่อนและแก้ไขในประเด็นที่คาดว่าอาจถูกคณะกรรมการคนอื่นท้วงติง รวมถึงการเข้าไปแทรกแซงการพิจารณาของกรรมการคนอื่น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916" y="1214422"/>
            <a:ext cx="8147050" cy="4786346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8000" b="1" dirty="0">
                <a:solidFill>
                  <a:srgbClr val="FF0000"/>
                </a:solidFill>
                <a:cs typeface="EucrosiaUPC" pitchFamily="18" charset="-34"/>
              </a:rPr>
              <a:t>เมื่อ</a:t>
            </a:r>
            <a:r>
              <a:rPr lang="th-TH" sz="4800" dirty="0">
                <a:solidFill>
                  <a:srgbClr val="FF0000"/>
                </a:solidFill>
                <a:cs typeface="EucrosiaUPC" pitchFamily="18" charset="-34"/>
              </a:rPr>
              <a:t>...พบเห็นและประสบกับปัญหา</a:t>
            </a:r>
            <a:br>
              <a:rPr lang="th-TH" sz="4800" dirty="0">
                <a:solidFill>
                  <a:srgbClr val="FF0000"/>
                </a:solidFill>
                <a:cs typeface="EucrosiaUPC" pitchFamily="18" charset="-34"/>
              </a:rPr>
            </a:br>
            <a:r>
              <a:rPr lang="th-TH" sz="4800" dirty="0">
                <a:solidFill>
                  <a:srgbClr val="FF0000"/>
                </a:solidFill>
                <a:cs typeface="EucrosiaUPC" pitchFamily="18" charset="-34"/>
              </a:rPr>
              <a:t>ความขัดแย้งกันระหว่าง</a:t>
            </a:r>
            <a:br>
              <a:rPr lang="th-TH" sz="4800" dirty="0">
                <a:solidFill>
                  <a:srgbClr val="FF0000"/>
                </a:solidFill>
                <a:cs typeface="EucrosiaUPC" pitchFamily="18" charset="-34"/>
              </a:rPr>
            </a:br>
            <a:r>
              <a:rPr lang="th-TH" sz="4800" dirty="0">
                <a:solidFill>
                  <a:srgbClr val="FF0000"/>
                </a:solidFill>
                <a:cs typeface="EucrosiaUPC" pitchFamily="18" charset="-34"/>
              </a:rPr>
              <a:t>ผลประโยชน์ส่วนตนและผลประโยชน์ส่วนรวม...</a:t>
            </a:r>
            <a:br>
              <a:rPr lang="th-TH" sz="4800" dirty="0">
                <a:solidFill>
                  <a:srgbClr val="FF0000"/>
                </a:solidFill>
                <a:cs typeface="EucrosiaUPC" pitchFamily="18" charset="-34"/>
              </a:rPr>
            </a:br>
            <a:r>
              <a:rPr lang="th-TH" sz="8000" dirty="0">
                <a:solidFill>
                  <a:srgbClr val="FF0000"/>
                </a:solidFill>
                <a:cs typeface="EucrosiaUPC" pitchFamily="18" charset="-34"/>
              </a:rPr>
              <a:t>จะทำอย่างไร </a:t>
            </a:r>
            <a:r>
              <a:rPr lang="en-US" sz="8000" dirty="0">
                <a:solidFill>
                  <a:srgbClr val="FF0000"/>
                </a:solidFill>
                <a:cs typeface="EucrosiaUPC" pitchFamily="18" charset="-34"/>
              </a:rPr>
              <a:t>?</a:t>
            </a:r>
            <a:endParaRPr lang="th-TH" sz="8000" dirty="0">
              <a:solidFill>
                <a:srgbClr val="FF0000"/>
              </a:solidFill>
              <a:cs typeface="Eucrosia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85794"/>
            <a:ext cx="8715436" cy="1143000"/>
          </a:xfrm>
          <a:solidFill>
            <a:srgbClr val="FFFF00"/>
          </a:solidFill>
        </p:spPr>
        <p:txBody>
          <a:bodyPr/>
          <a:lstStyle/>
          <a:p>
            <a:r>
              <a:rPr lang="th-TH" sz="6600" b="1" dirty="0" smtClean="0">
                <a:solidFill>
                  <a:srgbClr val="006600"/>
                </a:solidFill>
                <a:cs typeface="EucrosiaUPC" pitchFamily="18" charset="-34"/>
              </a:rPr>
              <a:t> เกิด</a:t>
            </a:r>
            <a:r>
              <a:rPr lang="th-TH" sz="6600" b="1" dirty="0">
                <a:solidFill>
                  <a:srgbClr val="006600"/>
                </a:solidFill>
                <a:cs typeface="EucrosiaUPC" pitchFamily="18" charset="-34"/>
              </a:rPr>
              <a:t>ขึ้นกับตัวเอง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24082"/>
            <a:ext cx="8748713" cy="4305314"/>
          </a:xfrm>
          <a:noFill/>
        </p:spPr>
        <p:txBody>
          <a:bodyPr>
            <a:normAutofit/>
          </a:bodyPr>
          <a:lstStyle/>
          <a:p>
            <a:pPr marL="0" indent="898525">
              <a:lnSpc>
                <a:spcPct val="95000"/>
              </a:lnSpc>
              <a:buFontTx/>
              <a:buNone/>
            </a:pPr>
            <a:r>
              <a:rPr lang="th-TH" sz="3600" b="1" dirty="0">
                <a:cs typeface="EucrosiaUPC" pitchFamily="18" charset="-34"/>
              </a:rPr>
              <a:t>ให้พิจารณาผลลัพธ์ที่จะเกิดขึ้น</a:t>
            </a:r>
            <a:r>
              <a:rPr lang="th-TH" sz="3600" b="1" dirty="0" smtClean="0">
                <a:cs typeface="EucrosiaUPC" pitchFamily="18" charset="-34"/>
              </a:rPr>
              <a:t>ว่า  ส่วนรวม</a:t>
            </a:r>
            <a:r>
              <a:rPr lang="th-TH" sz="3600" b="1" dirty="0">
                <a:cs typeface="EucrosiaUPC" pitchFamily="18" charset="-34"/>
              </a:rPr>
              <a:t>เสียผลประโยชน์หรือไม่ หากส่วนรวมเสียประโยชน์ ท่านก็ควรหลีกเลี่ยง </a:t>
            </a:r>
          </a:p>
          <a:p>
            <a:pPr marL="0" indent="898525">
              <a:lnSpc>
                <a:spcPct val="95000"/>
              </a:lnSpc>
              <a:buFontTx/>
              <a:buNone/>
            </a:pPr>
            <a:r>
              <a:rPr lang="th-TH" sz="3200" b="1" i="1" u="sng" dirty="0">
                <a:solidFill>
                  <a:srgbClr val="0000FF"/>
                </a:solidFill>
                <a:cs typeface="EucrosiaUPC" pitchFamily="18" charset="-34"/>
              </a:rPr>
              <a:t>ตัวอย่างเช่น</a:t>
            </a: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หากท่านเป็นคณะกรรมการพิจารณาจัดจ้างหรือพิจารณาความดีความชอบของบุคคลใกล้ชิด ท่านก็ควรถอนตัวจากการเป็นคณะกรรมการ หรืองดออกเสียง เนื่องจากการตัดสินใจอาจมีผลทำให้การพิจารณาเบี่ยงเบน แต่หากเป็นเพียงคน</a:t>
            </a:r>
            <a:r>
              <a:rPr lang="th-TH" sz="3200" b="1" dirty="0" smtClean="0">
                <a:solidFill>
                  <a:srgbClr val="0000FF"/>
                </a:solidFill>
                <a:cs typeface="EucrosiaUPC" pitchFamily="18" charset="-34"/>
              </a:rPr>
              <a:t>รู้จักกันธรรมดา </a:t>
            </a: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ท่านควร</a:t>
            </a:r>
            <a:r>
              <a:rPr lang="th-TH" sz="3200" b="1" dirty="0" smtClean="0">
                <a:solidFill>
                  <a:srgbClr val="0000FF"/>
                </a:solidFill>
                <a:cs typeface="EucrosiaUPC" pitchFamily="18" charset="-34"/>
              </a:rPr>
              <a:t>ประกาศ</a:t>
            </a:r>
            <a:br>
              <a:rPr lang="th-TH" sz="3200" b="1" dirty="0" smtClean="0">
                <a:solidFill>
                  <a:srgbClr val="0000FF"/>
                </a:solidFill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cs typeface="EucrosiaUPC" pitchFamily="18" charset="-34"/>
              </a:rPr>
              <a:t>ให้</a:t>
            </a: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ทราบว่าท่านรู้จักบุคคลนั้นต่อคณะกรรมการ  ทั้งนี้ เพื่อแสดงความบริสุทธิ์ใจของท่านและเพื่อความโปร่งใสด้วย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071546"/>
            <a:ext cx="8786874" cy="1071562"/>
          </a:xfrm>
          <a:solidFill>
            <a:srgbClr val="FFFF00"/>
          </a:solidFill>
        </p:spPr>
        <p:txBody>
          <a:bodyPr/>
          <a:lstStyle/>
          <a:p>
            <a:r>
              <a:rPr lang="th-TH" sz="6000" b="1" dirty="0" smtClean="0">
                <a:solidFill>
                  <a:srgbClr val="006600"/>
                </a:solidFill>
                <a:cs typeface="EucrosiaUPC" pitchFamily="18" charset="-34"/>
              </a:rPr>
              <a:t> เกิด</a:t>
            </a:r>
            <a:r>
              <a:rPr lang="th-TH" sz="6000" b="1" dirty="0">
                <a:solidFill>
                  <a:srgbClr val="006600"/>
                </a:solidFill>
                <a:cs typeface="EucrosiaUPC" pitchFamily="18" charset="-34"/>
              </a:rPr>
              <a:t>ขึ้นกับผู้ร่วมงานหรือคนใกล้ตัว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571744"/>
            <a:ext cx="8785226" cy="3071834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FontTx/>
              <a:buNone/>
            </a:pPr>
            <a:r>
              <a:rPr lang="th-TH" sz="4000" b="1" dirty="0" smtClean="0">
                <a:solidFill>
                  <a:srgbClr val="0000FF"/>
                </a:solidFill>
                <a:cs typeface="EucrosiaUPC" pitchFamily="18" charset="-34"/>
              </a:rPr>
              <a:t> ท่าน</a:t>
            </a:r>
            <a:r>
              <a:rPr lang="th-TH" sz="4000" b="1" dirty="0">
                <a:solidFill>
                  <a:srgbClr val="0000FF"/>
                </a:solidFill>
                <a:cs typeface="EucrosiaUPC" pitchFamily="18" charset="-34"/>
              </a:rPr>
              <a:t>ควรให้คำแนะนำด้วยการอธิบายให้เข้าใจ</a:t>
            </a:r>
            <a:r>
              <a:rPr lang="th-TH" sz="4000" b="1" dirty="0" smtClean="0">
                <a:solidFill>
                  <a:srgbClr val="0000FF"/>
                </a:solidFill>
                <a:cs typeface="EucrosiaUPC" pitchFamily="18" charset="-34"/>
              </a:rPr>
              <a:t>ถึงกรณีต่างๆ </a:t>
            </a:r>
            <a:r>
              <a:rPr lang="th-TH" sz="4000" b="1" dirty="0">
                <a:solidFill>
                  <a:srgbClr val="0000FF"/>
                </a:solidFill>
                <a:cs typeface="EucrosiaUPC" pitchFamily="18" charset="-34"/>
              </a:rPr>
              <a:t>และผลหรือโทษของความขัดแย้งกันระหว่างผลประโยชน์ส่วนตนและผลประโยชน์ส่วนรวม  รวมทั้งแนะนำวิธีการป้องกันตามที่กล่าว</a:t>
            </a:r>
            <a:r>
              <a:rPr lang="th-TH" sz="4000" b="1" dirty="0" smtClean="0">
                <a:solidFill>
                  <a:srgbClr val="0000FF"/>
                </a:solidFill>
                <a:cs typeface="EucrosiaUPC" pitchFamily="18" charset="-34"/>
              </a:rPr>
              <a:t>ข้างต้น  สร้าง</a:t>
            </a:r>
            <a:r>
              <a:rPr lang="th-TH" sz="4000" b="1" dirty="0">
                <a:solidFill>
                  <a:srgbClr val="0000FF"/>
                </a:solidFill>
                <a:cs typeface="EucrosiaUPC" pitchFamily="18" charset="-34"/>
              </a:rPr>
              <a:t>ความโปร่งใสในการปฏิบัติงาน</a:t>
            </a:r>
          </a:p>
        </p:txBody>
      </p:sp>
      <p:sp>
        <p:nvSpPr>
          <p:cNvPr id="84" name="สี่เหลี่ยมผืนผ้า 83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สี่เหลี่ยมผืนผ้า 84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163831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th-TH" sz="4400" b="1" dirty="0" smtClean="0">
                <a:solidFill>
                  <a:srgbClr val="006600"/>
                </a:solidFill>
                <a:cs typeface="EucrosiaUPC" pitchFamily="18" charset="-34"/>
              </a:rPr>
              <a:t> หาก</a:t>
            </a:r>
            <a:r>
              <a:rPr lang="th-TH" sz="4400" b="1" dirty="0">
                <a:solidFill>
                  <a:srgbClr val="006600"/>
                </a:solidFill>
                <a:cs typeface="EucrosiaUPC" pitchFamily="18" charset="-34"/>
              </a:rPr>
              <a:t>ท่านพบเห็นและมีหลักฐาน...</a:t>
            </a:r>
            <a:r>
              <a:rPr lang="th-TH" sz="3200" b="1" dirty="0">
                <a:solidFill>
                  <a:srgbClr val="006600"/>
                </a:solidFill>
                <a:cs typeface="EucrosiaUPC" pitchFamily="18" charset="-34"/>
              </a:rPr>
              <a:t>ที่ทำให้มั่นใจ</a:t>
            </a:r>
            <a:r>
              <a:rPr lang="th-TH" sz="3200" b="1" dirty="0" smtClean="0">
                <a:solidFill>
                  <a:srgbClr val="006600"/>
                </a:solidFill>
                <a:cs typeface="EucrosiaUPC" pitchFamily="18" charset="-34"/>
              </a:rPr>
              <a:t>ว่าเจ้าหน้าที่</a:t>
            </a:r>
            <a:r>
              <a:rPr lang="th-TH" sz="3200" b="1" dirty="0">
                <a:solidFill>
                  <a:srgbClr val="006600"/>
                </a:solidFill>
                <a:cs typeface="EucrosiaUPC" pitchFamily="18" charset="-34"/>
              </a:rPr>
              <a:t>ของรัฐทุจริต</a:t>
            </a:r>
            <a:r>
              <a:rPr lang="th-TH" sz="3200" b="1" dirty="0" smtClean="0">
                <a:solidFill>
                  <a:srgbClr val="006600"/>
                </a:solidFill>
                <a:cs typeface="EucrosiaUPC" pitchFamily="18" charset="-34"/>
              </a:rPr>
              <a:t>และ  ปฏิบัติ</a:t>
            </a:r>
            <a:r>
              <a:rPr lang="th-TH" sz="3200" b="1" dirty="0">
                <a:solidFill>
                  <a:srgbClr val="006600"/>
                </a:solidFill>
                <a:cs typeface="EucrosiaUPC" pitchFamily="18" charset="-34"/>
              </a:rPr>
              <a:t>หน้าที่เพื่อประโยชน์ของตนเองและทำให้ประโยชน์ส่วนรวมเสียหาย ท่าน</a:t>
            </a:r>
            <a:r>
              <a:rPr lang="th-TH" sz="3200" b="1" dirty="0" smtClean="0">
                <a:solidFill>
                  <a:srgbClr val="006600"/>
                </a:solidFill>
                <a:cs typeface="EucrosiaUPC" pitchFamily="18" charset="-34"/>
              </a:rPr>
              <a:t>สามารถ ประสาน</a:t>
            </a:r>
            <a:r>
              <a:rPr lang="th-TH" sz="3200" b="1" dirty="0">
                <a:solidFill>
                  <a:srgbClr val="006600"/>
                </a:solidFill>
                <a:cs typeface="EucrosiaUPC" pitchFamily="18" charset="-34"/>
              </a:rPr>
              <a:t>เพื่อให้ข้อมูลกับหน่วยงาน ดังต่อไปนี้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2428868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หน่วยงานที่ต้นสังกัดของผู้กระทำความผิด</a:t>
            </a:r>
          </a:p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สำนักงานผู้ตรวจการแผ่นดินของรัฐสภา</a:t>
            </a:r>
          </a:p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ศูนย์ดำรงธรรม กระทรวงมหาดไทย</a:t>
            </a:r>
          </a:p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ศาลปกครอง</a:t>
            </a:r>
          </a:p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สำนักงานคณะกรรมการป้องกันและปราบปรามการทุจริตแห่งชาติ</a:t>
            </a:r>
            <a:r>
              <a:rPr lang="th-TH" b="1" dirty="0">
                <a:solidFill>
                  <a:srgbClr val="0000FF"/>
                </a:solidFill>
                <a:cs typeface="EucrosiaUPC" pitchFamily="18" charset="-34"/>
              </a:rPr>
              <a:t>(ป.ป.ช.)</a:t>
            </a:r>
          </a:p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มูลนิธิประเทศไทยใสสะอาด</a:t>
            </a:r>
          </a:p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สำนักงานกองทุนสื่อประชาสังคมด้านคอร์รัปชั่น (</a:t>
            </a:r>
            <a:r>
              <a:rPr lang="th-TH" sz="3200" b="1" dirty="0" err="1">
                <a:solidFill>
                  <a:srgbClr val="0000FF"/>
                </a:solidFill>
                <a:cs typeface="EucrosiaUPC" pitchFamily="18" charset="-34"/>
              </a:rPr>
              <a:t>สปต.</a:t>
            </a: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)</a:t>
            </a:r>
          </a:p>
          <a:p>
            <a:pPr marL="274638" indent="-274638">
              <a:buFontTx/>
              <a:buChar char="•"/>
            </a:pPr>
            <a:r>
              <a:rPr lang="th-TH" sz="3200" b="1" dirty="0">
                <a:solidFill>
                  <a:srgbClr val="0000FF"/>
                </a:solidFill>
                <a:cs typeface="EucrosiaUPC" pitchFamily="18" charset="-34"/>
              </a:rPr>
              <a:t> สำนักงานการตรวจเงิน</a:t>
            </a:r>
            <a:r>
              <a:rPr lang="th-TH" sz="3200" b="1" dirty="0" smtClean="0">
                <a:solidFill>
                  <a:srgbClr val="0000FF"/>
                </a:solidFill>
                <a:cs typeface="EucrosiaUPC" pitchFamily="18" charset="-34"/>
              </a:rPr>
              <a:t>แผ่นดิน (</a:t>
            </a:r>
            <a:r>
              <a:rPr lang="th-TH" sz="3200" b="1" dirty="0" err="1" smtClean="0">
                <a:solidFill>
                  <a:srgbClr val="0000FF"/>
                </a:solidFill>
                <a:cs typeface="EucrosiaUPC" pitchFamily="18" charset="-34"/>
              </a:rPr>
              <a:t>สตง</a:t>
            </a:r>
            <a:r>
              <a:rPr lang="th-TH" sz="3200" b="1" dirty="0" smtClean="0">
                <a:solidFill>
                  <a:srgbClr val="0000FF"/>
                </a:solidFill>
                <a:cs typeface="EucrosiaUPC" pitchFamily="18" charset="-34"/>
              </a:rPr>
              <a:t>.)</a:t>
            </a:r>
            <a:endParaRPr lang="th-TH" sz="3200" b="1" dirty="0">
              <a:solidFill>
                <a:srgbClr val="0000FF"/>
              </a:solidFill>
              <a:cs typeface="EucrosiaUPC" pitchFamily="18" charset="-34"/>
            </a:endParaRPr>
          </a:p>
        </p:txBody>
      </p:sp>
      <p:pic>
        <p:nvPicPr>
          <p:cNvPr id="108549" name="Picture 5" descr="j023075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654300"/>
            <a:ext cx="1409700" cy="1662113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28600" y="3162300"/>
            <a:ext cx="28194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>
                <a:latin typeface="DilleniaUPC" pitchFamily="18" charset="-34"/>
                <a:cs typeface="DilleniaUPC" pitchFamily="18" charset="-34"/>
              </a:rPr>
              <a:t>“การทับซ้อนของ</a:t>
            </a:r>
          </a:p>
          <a:p>
            <a:pPr>
              <a:lnSpc>
                <a:spcPct val="80000"/>
              </a:lnSpc>
            </a:pPr>
            <a:r>
              <a:rPr lang="th-TH" sz="3600" b="1">
                <a:latin typeface="DilleniaUPC" pitchFamily="18" charset="-34"/>
                <a:cs typeface="DilleniaUPC" pitchFamily="18" charset="-34"/>
              </a:rPr>
              <a:t>ประโยชน์ส่วนตัว </a:t>
            </a:r>
          </a:p>
          <a:p>
            <a:pPr>
              <a:lnSpc>
                <a:spcPct val="80000"/>
              </a:lnSpc>
            </a:pPr>
            <a:r>
              <a:rPr lang="th-TH" sz="3600" b="1">
                <a:latin typeface="DilleniaUPC" pitchFamily="18" charset="-34"/>
                <a:cs typeface="DilleniaUPC" pitchFamily="18" charset="-34"/>
              </a:rPr>
              <a:t>และประโยชน์ส่วนรวม”</a:t>
            </a:r>
            <a:endParaRPr lang="th-TH" sz="3600" b="1" i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795963" y="3178175"/>
            <a:ext cx="3281362" cy="35956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th-TH" sz="3600" b="1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“สถานการณ์ซึ่งบุคคลมี           ผลประโยชน์ส่วนตัวมากเพียงพอที่จะมี </a:t>
            </a:r>
          </a:p>
          <a:p>
            <a:pPr algn="r">
              <a:lnSpc>
                <a:spcPct val="90000"/>
              </a:lnSpc>
            </a:pPr>
            <a:r>
              <a:rPr lang="th-TH" sz="3600" b="1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“อิทธิพล” ต่อการ</a:t>
            </a:r>
          </a:p>
          <a:p>
            <a:pPr algn="r">
              <a:lnSpc>
                <a:spcPct val="90000"/>
              </a:lnSpc>
            </a:pPr>
            <a:r>
              <a:rPr lang="th-TH" sz="3600" b="1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ปฏิบัติหน้าที่ในตำแหน่ง                    และส่งผลกระทบ                 ต่อประโยชน์ส่วนรวม”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315913" y="1773238"/>
            <a:ext cx="2743200" cy="1301750"/>
          </a:xfrm>
          <a:prstGeom prst="rightArrowCallout">
            <a:avLst>
              <a:gd name="adj1" fmla="val 25000"/>
              <a:gd name="adj2" fmla="val 25000"/>
              <a:gd name="adj3" fmla="val 35122"/>
              <a:gd name="adj4" fmla="val 753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19113" y="1992313"/>
            <a:ext cx="16176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200" b="1">
                <a:latin typeface="DilleniaUPC" pitchFamily="18" charset="-34"/>
                <a:cs typeface="DilleniaUPC" pitchFamily="18" charset="-34"/>
              </a:rPr>
              <a:t>มีผลประโยชน์</a:t>
            </a:r>
          </a:p>
          <a:p>
            <a:pPr algn="ctr">
              <a:lnSpc>
                <a:spcPct val="80000"/>
              </a:lnSpc>
            </a:pPr>
            <a:r>
              <a:rPr lang="th-TH" sz="3200" b="1">
                <a:latin typeface="DilleniaUPC" pitchFamily="18" charset="-34"/>
                <a:cs typeface="DilleniaUPC" pitchFamily="18" charset="-34"/>
              </a:rPr>
              <a:t>ส่วนตัว</a:t>
            </a:r>
            <a:endParaRPr lang="th-TH" sz="3200" b="1">
              <a:solidFill>
                <a:schemeClr val="accent2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flipH="1">
            <a:off x="5940425" y="1773238"/>
            <a:ext cx="2959100" cy="1274762"/>
          </a:xfrm>
          <a:prstGeom prst="rightArrowCallout">
            <a:avLst>
              <a:gd name="adj1" fmla="val 25000"/>
              <a:gd name="adj2" fmla="val 25000"/>
              <a:gd name="adj3" fmla="val 38688"/>
              <a:gd name="adj4" fmla="val 75338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602413" y="1870075"/>
            <a:ext cx="2303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th-TH" sz="3200" b="1">
                <a:latin typeface="DilleniaUPC" pitchFamily="18" charset="-34"/>
                <a:cs typeface="DilleniaUPC" pitchFamily="18" charset="-34"/>
              </a:rPr>
              <a:t>มีตำแหน่ง</a:t>
            </a:r>
          </a:p>
          <a:p>
            <a:pPr algn="ctr">
              <a:lnSpc>
                <a:spcPct val="75000"/>
              </a:lnSpc>
            </a:pPr>
            <a:r>
              <a:rPr lang="th-TH" sz="3200" b="1">
                <a:latin typeface="DilleniaUPC" pitchFamily="18" charset="-34"/>
                <a:cs typeface="DilleniaUPC" pitchFamily="18" charset="-34"/>
              </a:rPr>
              <a:t>ทางราชการ หรือสาธารณะ</a:t>
            </a:r>
            <a:endParaRPr lang="th-TH" sz="3200" b="1">
              <a:solidFill>
                <a:srgbClr val="FFFF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455988" y="1785938"/>
            <a:ext cx="20701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800" b="1">
                <a:solidFill>
                  <a:srgbClr val="0000CC"/>
                </a:solidFill>
                <a:latin typeface="DilleniaUPC" pitchFamily="18" charset="-34"/>
                <a:ea typeface="Batang" pitchFamily="18" charset="-127"/>
                <a:cs typeface="DilleniaUPC" pitchFamily="18" charset="-34"/>
              </a:rPr>
              <a:t>Conflict </a:t>
            </a:r>
          </a:p>
          <a:p>
            <a:pPr algn="ctr">
              <a:lnSpc>
                <a:spcPct val="70000"/>
              </a:lnSpc>
            </a:pPr>
            <a:r>
              <a:rPr lang="en-US" sz="4800" b="1">
                <a:solidFill>
                  <a:srgbClr val="0000CC"/>
                </a:solidFill>
                <a:latin typeface="DilleniaUPC" pitchFamily="18" charset="-34"/>
                <a:ea typeface="Batang" pitchFamily="18" charset="-127"/>
                <a:cs typeface="DilleniaUPC" pitchFamily="18" charset="-34"/>
              </a:rPr>
              <a:t>Of Interest</a:t>
            </a:r>
            <a:endParaRPr lang="th-TH" sz="4800">
              <a:solidFill>
                <a:srgbClr val="0000CC"/>
              </a:solidFill>
              <a:latin typeface="DilleniaUPC" pitchFamily="18" charset="-34"/>
              <a:ea typeface="Batang" pitchFamily="18" charset="-127"/>
              <a:cs typeface="DilleniaUPC" pitchFamily="18" charset="-34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2530475" y="4860925"/>
            <a:ext cx="35544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700" b="1">
                <a:latin typeface="DilleniaUPC" pitchFamily="18" charset="-34"/>
                <a:cs typeface="DilleniaUPC" pitchFamily="18" charset="-34"/>
              </a:rPr>
              <a:t>“การขัดกันแห่งผลประโยชน์”</a:t>
            </a:r>
            <a:endParaRPr lang="th-TH" sz="3700" b="1" i="1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0" y="5500702"/>
            <a:ext cx="5786438" cy="12414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h-TH" sz="36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“สถานการณ์ซึ่งบุคคลใช้อำนาจหน้าที่ในทางที่เป็น</a:t>
            </a:r>
            <a:br>
              <a:rPr lang="th-TH" sz="36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36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 ประโยชน์ต่อตัวเอง”</a:t>
            </a:r>
          </a:p>
          <a:p>
            <a:pPr>
              <a:lnSpc>
                <a:spcPct val="30000"/>
              </a:lnSpc>
            </a:pPr>
            <a:endParaRPr lang="th-TH" sz="3600" b="1" dirty="0">
              <a:solidFill>
                <a:srgbClr val="99FF66"/>
              </a:solidFill>
              <a:latin typeface="DilleniaUPC" pitchFamily="18" charset="-34"/>
              <a:cs typeface="DilleniaUPC" pitchFamily="18" charset="-34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58288" cy="1357313"/>
            <a:chOff x="9" y="56"/>
            <a:chExt cx="5760" cy="1221"/>
          </a:xfrm>
        </p:grpSpPr>
        <p:sp>
          <p:nvSpPr>
            <p:cNvPr id="1040" name="Text Box 12"/>
            <p:cNvSpPr txBox="1">
              <a:spLocks noChangeArrowheads="1"/>
            </p:cNvSpPr>
            <p:nvPr/>
          </p:nvSpPr>
          <p:spPr bwMode="auto">
            <a:xfrm>
              <a:off x="9" y="56"/>
              <a:ext cx="5760" cy="1221"/>
            </a:xfrm>
            <a:prstGeom prst="rect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990099">
                    <a:alpha val="57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4800" b="1" i="1">
                  <a:solidFill>
                    <a:schemeClr val="accent2"/>
                  </a:solidFill>
                  <a:latin typeface="DilleniaUPC" pitchFamily="18" charset="-34"/>
                  <a:cs typeface="DilleniaUPC" pitchFamily="18" charset="-34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endParaRPr lang="th-TH" sz="4800" b="1" i="1">
                <a:solidFill>
                  <a:schemeClr val="accent2"/>
                </a:solidFill>
                <a:latin typeface="DilleniaUPC" pitchFamily="18" charset="-34"/>
                <a:cs typeface="DilleniaUPC" pitchFamily="18" charset="-34"/>
              </a:endParaRPr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auto">
            <a:xfrm>
              <a:off x="636" y="62"/>
              <a:ext cx="4450" cy="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solidFill>
                    <a:schemeClr val="bg1"/>
                  </a:solidFill>
                  <a:latin typeface="DilleniaUPC" pitchFamily="18" charset="-34"/>
                  <a:cs typeface="DilleniaUPC" pitchFamily="18" charset="-34"/>
                </a:rPr>
                <a:t>ความขัดแย้งกันของผลประโยชน์ส่วนตน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solidFill>
                    <a:schemeClr val="bg1"/>
                  </a:solidFill>
                  <a:latin typeface="DilleniaUPC" pitchFamily="18" charset="-34"/>
                  <a:cs typeface="DilleniaUPC" pitchFamily="18" charset="-34"/>
                </a:rPr>
                <a:t>และผลประโยชน์ส่วนรวม </a:t>
              </a:r>
              <a:r>
                <a:rPr lang="en-US" sz="4400" b="1" dirty="0">
                  <a:solidFill>
                    <a:schemeClr val="bg1"/>
                  </a:solidFill>
                  <a:latin typeface="DilleniaUPC" pitchFamily="18" charset="-34"/>
                  <a:cs typeface="DilleniaUPC" pitchFamily="18" charset="-34"/>
                </a:rPr>
                <a:t>(Conflict of Interest)</a:t>
              </a:r>
              <a:endPara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DilleniaUPC" pitchFamily="18" charset="-34"/>
                <a:cs typeface="DilleniaUPC" pitchFamily="18" charset="-34"/>
              </a:endParaRPr>
            </a:p>
          </p:txBody>
        </p:sp>
      </p:grpSp>
      <p:sp>
        <p:nvSpPr>
          <p:cNvPr id="1037" name="AutoShape 15"/>
          <p:cNvSpPr>
            <a:spLocks noChangeArrowheads="1"/>
          </p:cNvSpPr>
          <p:nvPr/>
        </p:nvSpPr>
        <p:spPr bwMode="auto">
          <a:xfrm rot="-5400000">
            <a:off x="3634582" y="2501106"/>
            <a:ext cx="1801812" cy="2663825"/>
          </a:xfrm>
          <a:prstGeom prst="rightArrowCallout">
            <a:avLst>
              <a:gd name="adj1" fmla="val 19124"/>
              <a:gd name="adj2" fmla="val 21704"/>
              <a:gd name="adj3" fmla="val 17889"/>
              <a:gd name="adj4" fmla="val 68542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th-TH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3233738" y="3630613"/>
            <a:ext cx="25908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3200" b="1">
                <a:latin typeface="DilleniaUPC" pitchFamily="18" charset="-34"/>
                <a:cs typeface="DilleniaUPC" pitchFamily="18" charset="-34"/>
              </a:rPr>
              <a:t>แทรกแซงการใช้         ดุลยพินิจอย่างเป็นกลาง</a:t>
            </a:r>
            <a:endParaRPr lang="th-TH" sz="3200" b="1">
              <a:solidFill>
                <a:srgbClr val="FFFFCC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1785918" y="3500438"/>
            <a:ext cx="2928958" cy="23574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572000" y="3500438"/>
            <a:ext cx="2643206" cy="23574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คำบรรยายภาพแบบลูกศรซ้าย 13"/>
          <p:cNvSpPr/>
          <p:nvPr/>
        </p:nvSpPr>
        <p:spPr>
          <a:xfrm>
            <a:off x="6786578" y="4071942"/>
            <a:ext cx="2214578" cy="1857388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ำบรรยายภาพแบบลูกศรขวา 12"/>
          <p:cNvSpPr/>
          <p:nvPr/>
        </p:nvSpPr>
        <p:spPr>
          <a:xfrm>
            <a:off x="142844" y="3714752"/>
            <a:ext cx="1928826" cy="2071702"/>
          </a:xfrm>
          <a:prstGeom prst="rightArrowCallout">
            <a:avLst>
              <a:gd name="adj1" fmla="val 25000"/>
              <a:gd name="adj2" fmla="val 25000"/>
              <a:gd name="adj3" fmla="val 25820"/>
              <a:gd name="adj4" fmla="val 64977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14348" y="785794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6600"/>
                </a:solidFill>
              </a:rPr>
              <a:t>การขัดกันแห่งผลประโยชน์ และการทุจริต</a:t>
            </a:r>
            <a:endParaRPr lang="th-TH" sz="4400" b="1" dirty="0">
              <a:solidFill>
                <a:srgbClr val="006600"/>
              </a:solidFill>
            </a:endParaRPr>
          </a:p>
        </p:txBody>
      </p:sp>
      <p:sp>
        <p:nvSpPr>
          <p:cNvPr id="8" name="คำบรรยายภาพแบบลูกศรลง 7"/>
          <p:cNvSpPr/>
          <p:nvPr/>
        </p:nvSpPr>
        <p:spPr>
          <a:xfrm>
            <a:off x="2143108" y="2078005"/>
            <a:ext cx="4643470" cy="107157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357422" y="142873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990033"/>
                </a:solidFill>
              </a:rPr>
              <a:t>เปรียบเหมือน</a:t>
            </a:r>
            <a:endParaRPr lang="th-TH" sz="4000" b="1" dirty="0">
              <a:solidFill>
                <a:srgbClr val="99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2078005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ญาติสนิท</a:t>
            </a:r>
            <a:endParaRPr lang="th-TH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2908" y="4157497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endParaRPr lang="th-TH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471488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</a:t>
            </a:r>
            <a:endParaRPr lang="th-TH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451339" y="4203719"/>
            <a:ext cx="8175381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6000" b="1">
                <a:solidFill>
                  <a:srgbClr val="FF0000"/>
                </a:solidFill>
              </a:rPr>
              <a:t>การรับทรัพย์สินหรือประโยชน์อื่นใดของเจ้าหน้าที่ของรัฐ (ม.๑๐๓)</a:t>
            </a:r>
          </a:p>
        </p:txBody>
      </p:sp>
      <p:pic>
        <p:nvPicPr>
          <p:cNvPr id="4" name="Picture 6" descr="logo1200t3 copy"/>
          <p:cNvPicPr preferRelativeResize="0">
            <a:picLocks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571868" y="1000108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57158" y="928670"/>
            <a:ext cx="7929618" cy="92333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5400" b="1">
                <a:solidFill>
                  <a:schemeClr val="bg1"/>
                </a:solidFill>
                <a:latin typeface="Angsana New" pitchFamily="18" charset="-34"/>
              </a:rPr>
              <a:t>เจ้าหน้าที่ของรัฐ แยกได้ ๕ ประเภท</a:t>
            </a:r>
            <a:r>
              <a:rPr lang="th-TH" altLang="th-TH" sz="5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29739" y="2260614"/>
            <a:ext cx="8242789" cy="3668716"/>
          </a:xfr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th-TH" altLang="th-TH" sz="4000" b="1" dirty="0" smtClean="0">
                <a:solidFill>
                  <a:srgbClr val="0000FF"/>
                </a:solidFill>
              </a:rPr>
              <a:t>๑. ผู้ดำรงตำแหน่งทางการเมือง (เลือกตั้งและแต่งตั้ง)</a:t>
            </a:r>
            <a:br>
              <a:rPr lang="th-TH" altLang="th-TH" sz="4000" b="1" dirty="0" smtClean="0">
                <a:solidFill>
                  <a:srgbClr val="0000FF"/>
                </a:solidFill>
              </a:rPr>
            </a:br>
            <a:r>
              <a:rPr lang="th-TH" altLang="th-TH" sz="4000" b="1" dirty="0" smtClean="0">
                <a:solidFill>
                  <a:srgbClr val="0000FF"/>
                </a:solidFill>
              </a:rPr>
              <a:t>๒. ข้าราชการ หรือพนักงานส่วนท้องถิ่น พนักงานหรือ  </a:t>
            </a:r>
            <a:br>
              <a:rPr lang="th-TH" altLang="th-TH" sz="4000" b="1" dirty="0" smtClean="0">
                <a:solidFill>
                  <a:srgbClr val="0000FF"/>
                </a:solidFill>
              </a:rPr>
            </a:br>
            <a:r>
              <a:rPr lang="th-TH" altLang="th-TH" sz="4000" b="1" dirty="0" smtClean="0">
                <a:solidFill>
                  <a:srgbClr val="0000FF"/>
                </a:solidFill>
              </a:rPr>
              <a:t>    บุคคลผู้ปฏิบัติงานในรัฐวิสาหกิจหรือหน่วยงาน</a:t>
            </a:r>
            <a:br>
              <a:rPr lang="th-TH" altLang="th-TH" sz="4000" b="1" dirty="0" smtClean="0">
                <a:solidFill>
                  <a:srgbClr val="0000FF"/>
                </a:solidFill>
              </a:rPr>
            </a:br>
            <a:r>
              <a:rPr lang="th-TH" altLang="th-TH" sz="4000" b="1" dirty="0" smtClean="0">
                <a:solidFill>
                  <a:srgbClr val="0000FF"/>
                </a:solidFill>
              </a:rPr>
              <a:t>    ของรัฐ(สอบแข่งขันหรือคัดเลือก)</a:t>
            </a:r>
            <a:br>
              <a:rPr lang="th-TH" altLang="th-TH" sz="4000" b="1" dirty="0" smtClean="0">
                <a:solidFill>
                  <a:srgbClr val="0000FF"/>
                </a:solidFill>
              </a:rPr>
            </a:br>
            <a:r>
              <a:rPr lang="th-TH" altLang="th-TH" sz="4000" b="1" dirty="0">
                <a:solidFill>
                  <a:srgbClr val="0000FF"/>
                </a:solidFill>
              </a:rPr>
              <a:t>๓. ผู้บริหารท้องถิ่นและสมาชิกสภา</a:t>
            </a:r>
            <a:r>
              <a:rPr lang="th-TH" altLang="th-TH" sz="4000" b="1" dirty="0" smtClean="0">
                <a:solidFill>
                  <a:srgbClr val="0000FF"/>
                </a:solidFill>
              </a:rPr>
              <a:t>ท้องถิ่น </a:t>
            </a:r>
            <a:br>
              <a:rPr lang="th-TH" altLang="th-TH" sz="4000" b="1" dirty="0" smtClean="0">
                <a:solidFill>
                  <a:srgbClr val="0000FF"/>
                </a:solidFill>
              </a:rPr>
            </a:br>
            <a:r>
              <a:rPr lang="th-TH" altLang="th-TH" sz="4000" b="1" dirty="0" smtClean="0">
                <a:solidFill>
                  <a:srgbClr val="0000FF"/>
                </a:solidFill>
              </a:rPr>
              <a:t>    (มิใช่ผู้</a:t>
            </a:r>
            <a:r>
              <a:rPr lang="th-TH" altLang="th-TH" sz="4000" b="1" dirty="0">
                <a:solidFill>
                  <a:srgbClr val="0000FF"/>
                </a:solidFill>
              </a:rPr>
              <a:t>ดำรงตำแหน่งทางการเมือง</a:t>
            </a:r>
            <a:r>
              <a:rPr lang="th-TH" altLang="th-TH" sz="4000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06504"/>
            <a:ext cx="9144000" cy="908050"/>
          </a:xfrm>
          <a:solidFill>
            <a:srgbClr val="FFFF00"/>
          </a:solidFill>
        </p:spPr>
        <p:txBody>
          <a:bodyPr/>
          <a:lstStyle/>
          <a:p>
            <a:r>
              <a:rPr lang="th-TH" sz="4800" b="1" dirty="0" smtClean="0">
                <a:solidFill>
                  <a:srgbClr val="006600"/>
                </a:solidFill>
                <a:cs typeface="EucrosiaUPC" pitchFamily="18" charset="-34"/>
              </a:rPr>
              <a:t>  จุดอ่อน</a:t>
            </a:r>
            <a:r>
              <a:rPr lang="th-TH" sz="4800" b="1" dirty="0">
                <a:solidFill>
                  <a:srgbClr val="006600"/>
                </a:solidFill>
                <a:cs typeface="EucrosiaUPC" pitchFamily="18" charset="-34"/>
              </a:rPr>
              <a:t>ของสังคมไทย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16"/>
            <a:ext cx="9144000" cy="4000528"/>
          </a:xfrm>
          <a:noFill/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th-TH" sz="4400" b="1" dirty="0" smtClean="0">
                <a:cs typeface="KodchiangUPC" pitchFamily="18" charset="-34"/>
              </a:rPr>
              <a:t>   </a:t>
            </a:r>
            <a:r>
              <a:rPr lang="th-TH" sz="4400" b="1" dirty="0" smtClean="0">
                <a:cs typeface="EucrosiaUPC" pitchFamily="18" charset="-34"/>
              </a:rPr>
              <a:t>1</a:t>
            </a:r>
            <a:r>
              <a:rPr lang="th-TH" sz="4400" b="1" dirty="0">
                <a:cs typeface="EucrosiaUPC" pitchFamily="18" charset="-34"/>
              </a:rPr>
              <a:t>. เป็นสังคมอุปถัมภ์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th-TH" sz="4400" b="1" dirty="0">
                <a:cs typeface="EucrosiaUPC" pitchFamily="18" charset="-34"/>
              </a:rPr>
              <a:t>   2. ไม่เคร่งครัดต่อกฎหมาย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th-TH" sz="4400" b="1" dirty="0">
                <a:cs typeface="EucrosiaUPC" pitchFamily="18" charset="-34"/>
              </a:rPr>
              <a:t>   3. มีความอ่อนแอทางคุณธรรมและจริยธรรม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th-TH" sz="4400" b="1" dirty="0">
                <a:cs typeface="EucrosiaUPC" pitchFamily="18" charset="-34"/>
              </a:rPr>
              <a:t>   4. ยึดประโยชน์ส่วนตัวมากกว่าประโยชน์สาธารณะ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th-TH" sz="4400" b="1" dirty="0">
                <a:cs typeface="EucrosiaUPC" pitchFamily="18" charset="-34"/>
              </a:rPr>
              <a:t>   5. เคารพยำเกรง คนรวยคนมีอำนาจ มากกว่าความ</a:t>
            </a:r>
            <a:r>
              <a:rPr lang="th-TH" sz="4400" b="1" dirty="0" smtClean="0">
                <a:cs typeface="EucrosiaUPC" pitchFamily="18" charset="-34"/>
              </a:rPr>
              <a:t>ดี</a:t>
            </a:r>
          </a:p>
          <a:p>
            <a:pPr marL="609600" indent="-609600">
              <a:lnSpc>
                <a:spcPct val="70000"/>
              </a:lnSpc>
              <a:buFontTx/>
              <a:buNone/>
            </a:pPr>
            <a:r>
              <a:rPr lang="th-TH" sz="4400" b="1" dirty="0" smtClean="0">
                <a:cs typeface="EucrosiaUPC" pitchFamily="18" charset="-34"/>
              </a:rPr>
              <a:t> </a:t>
            </a:r>
            <a:endParaRPr lang="th-TH" sz="4400" b="1" dirty="0">
              <a:cs typeface="Eucrosia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357166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0" y="357166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57158" y="1000108"/>
            <a:ext cx="7525137" cy="830997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800" b="1" dirty="0">
                <a:solidFill>
                  <a:schemeClr val="bg1"/>
                </a:solidFill>
                <a:latin typeface="Angsana New" pitchFamily="18" charset="-34"/>
              </a:rPr>
              <a:t>เจ้าหน้าที่ของรัฐ แยกได้ ๕ ประเภท</a:t>
            </a:r>
            <a:r>
              <a:rPr lang="th-TH" altLang="th-TH" sz="4800" b="1" dirty="0">
                <a:solidFill>
                  <a:schemeClr val="bg1"/>
                </a:solidFill>
              </a:rPr>
              <a:t> (ต่อ)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000240"/>
            <a:ext cx="8117159" cy="4143405"/>
          </a:xfr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th-TH" altLang="th-TH" sz="4400" b="1" dirty="0" smtClean="0">
                <a:solidFill>
                  <a:srgbClr val="0000FF"/>
                </a:solidFill>
              </a:rPr>
              <a:t>๔. เจ้าพนักงานตามกฎหมายว่าด้วยลักษณะ</a:t>
            </a:r>
            <a:br>
              <a:rPr lang="th-TH" altLang="th-TH" sz="4400" b="1" dirty="0" smtClean="0">
                <a:solidFill>
                  <a:srgbClr val="0000FF"/>
                </a:solidFill>
              </a:rPr>
            </a:br>
            <a:r>
              <a:rPr lang="th-TH" altLang="th-TH" sz="4400" b="1" dirty="0" smtClean="0">
                <a:solidFill>
                  <a:srgbClr val="0000FF"/>
                </a:solidFill>
              </a:rPr>
              <a:t>    ปกครองท้องที่ (ตาม พ.ร.บ.ลักษณะปกครอง</a:t>
            </a:r>
            <a:br>
              <a:rPr lang="th-TH" altLang="th-TH" sz="4400" b="1" dirty="0" smtClean="0">
                <a:solidFill>
                  <a:srgbClr val="0000FF"/>
                </a:solidFill>
              </a:rPr>
            </a:br>
            <a:r>
              <a:rPr lang="th-TH" altLang="th-TH" sz="4400" b="1" dirty="0" smtClean="0">
                <a:solidFill>
                  <a:srgbClr val="0000FF"/>
                </a:solidFill>
              </a:rPr>
              <a:t>    ท้องที่ พ.ศ. ๒๔๕๗)</a:t>
            </a:r>
            <a:br>
              <a:rPr lang="th-TH" altLang="th-TH" sz="4400" b="1" dirty="0" smtClean="0">
                <a:solidFill>
                  <a:srgbClr val="0000FF"/>
                </a:solidFill>
              </a:rPr>
            </a:br>
            <a:r>
              <a:rPr lang="th-TH" altLang="th-TH" sz="4400" b="1" dirty="0" smtClean="0">
                <a:solidFill>
                  <a:srgbClr val="0000FF"/>
                </a:solidFill>
              </a:rPr>
              <a:t>๕. กรรมการ อนุกรรมการ ลูกจ้างราชการ/</a:t>
            </a:r>
            <a:br>
              <a:rPr lang="th-TH" altLang="th-TH" sz="4400" b="1" dirty="0" smtClean="0">
                <a:solidFill>
                  <a:srgbClr val="0000FF"/>
                </a:solidFill>
              </a:rPr>
            </a:br>
            <a:r>
              <a:rPr lang="th-TH" altLang="th-TH" sz="4400" b="1" dirty="0" smtClean="0">
                <a:solidFill>
                  <a:srgbClr val="0000FF"/>
                </a:solidFill>
              </a:rPr>
              <a:t>    รัฐวิสาหกิจ หรือหน่วยงานรัฐและบุคคลหรือ</a:t>
            </a:r>
            <a:br>
              <a:rPr lang="th-TH" altLang="th-TH" sz="4400" b="1" dirty="0" smtClean="0">
                <a:solidFill>
                  <a:srgbClr val="0000FF"/>
                </a:solidFill>
              </a:rPr>
            </a:br>
            <a:r>
              <a:rPr lang="th-TH" altLang="th-TH" sz="4400" b="1" dirty="0" smtClean="0">
                <a:solidFill>
                  <a:srgbClr val="0000FF"/>
                </a:solidFill>
              </a:rPr>
              <a:t>    คณะบุคคลที่ใช้อำนาจทางการปกครองของรัฐ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57158" y="1142984"/>
            <a:ext cx="3748450" cy="101600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6000" b="1">
                <a:solidFill>
                  <a:schemeClr val="bg1"/>
                </a:solidFill>
              </a:rPr>
              <a:t> ข้อห้าม    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571744"/>
            <a:ext cx="8606233" cy="3071803"/>
          </a:xfr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th-TH" altLang="th-TH" sz="4800" b="1" dirty="0" smtClean="0">
                <a:solidFill>
                  <a:srgbClr val="0000FF"/>
                </a:solidFill>
                <a:latin typeface="Angsana New" pitchFamily="18" charset="-34"/>
              </a:rPr>
              <a:t>จนท.ห้ามรับ</a:t>
            </a:r>
            <a:r>
              <a:rPr lang="th-TH" altLang="th-TH" sz="4800" b="1" u="sng" dirty="0" smtClean="0">
                <a:solidFill>
                  <a:srgbClr val="0000FF"/>
                </a:solidFill>
                <a:latin typeface="Angsana New" pitchFamily="18" charset="-34"/>
              </a:rPr>
              <a:t>ทรัพย์สิน</a:t>
            </a:r>
            <a:r>
              <a:rPr lang="th-TH" altLang="th-TH" sz="4800" b="1" dirty="0" smtClean="0">
                <a:solidFill>
                  <a:srgbClr val="0000FF"/>
                </a:solidFill>
                <a:latin typeface="Angsana New" pitchFamily="18" charset="-34"/>
              </a:rPr>
              <a:t>หรือ</a:t>
            </a:r>
            <a:r>
              <a:rPr lang="th-TH" altLang="th-TH" sz="4800" b="1" u="sng" dirty="0" smtClean="0">
                <a:solidFill>
                  <a:srgbClr val="0000FF"/>
                </a:solidFill>
                <a:latin typeface="Angsana New" pitchFamily="18" charset="-34"/>
              </a:rPr>
              <a:t>ประโยชน์อื่นใด</a:t>
            </a:r>
            <a:r>
              <a:rPr lang="th-TH" altLang="th-TH" sz="4800" b="1" dirty="0" smtClean="0">
                <a:solidFill>
                  <a:srgbClr val="0000FF"/>
                </a:solidFill>
                <a:latin typeface="Angsana New" pitchFamily="18" charset="-34"/>
              </a:rPr>
              <a:t>จากบุคคล นอกจาก</a:t>
            </a:r>
            <a:r>
              <a:rPr lang="th-TH" altLang="th-TH" sz="4800" b="1" u="sng" dirty="0" smtClean="0">
                <a:solidFill>
                  <a:srgbClr val="0000FF"/>
                </a:solidFill>
                <a:latin typeface="Angsana New" pitchFamily="18" charset="-34"/>
              </a:rPr>
              <a:t>สิทธิ</a:t>
            </a:r>
            <a:r>
              <a:rPr lang="th-TH" altLang="th-TH" sz="4800" b="1" dirty="0" smtClean="0">
                <a:solidFill>
                  <a:srgbClr val="0000FF"/>
                </a:solidFill>
                <a:latin typeface="Angsana New" pitchFamily="18" charset="-34"/>
              </a:rPr>
              <a:t>ได้รับตามกฎหมาย กฎ ข้อบังคับ (ที่ออกตามกฎหมาย) เว้นแต่ได้รับโดย</a:t>
            </a:r>
            <a:r>
              <a:rPr lang="th-TH" altLang="th-TH" sz="4800" b="1" u="sng" dirty="0" smtClean="0">
                <a:solidFill>
                  <a:srgbClr val="0000FF"/>
                </a:solidFill>
                <a:latin typeface="Angsana New" pitchFamily="18" charset="-34"/>
              </a:rPr>
              <a:t>ธรรมจรรยา  </a:t>
            </a:r>
            <a:r>
              <a:rPr lang="th-TH" altLang="th-TH" sz="4800" b="1" dirty="0" smtClean="0">
                <a:solidFill>
                  <a:srgbClr val="0000FF"/>
                </a:solidFill>
                <a:latin typeface="Angsana New" pitchFamily="18" charset="-34"/>
              </a:rPr>
              <a:t>(รวมถึงพ้นหน้าที่ไม่ถึง ๒ ปี)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14282" y="1500174"/>
            <a:ext cx="8715404" cy="769441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400" b="1" dirty="0">
                <a:solidFill>
                  <a:schemeClr val="bg1"/>
                </a:solidFill>
              </a:rPr>
              <a:t> การรับทรัพย์สินหรือประโยชน์อื่น โดยธรรมจรรยา    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76266" y="2571744"/>
            <a:ext cx="8267700" cy="2738435"/>
          </a:xfr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altLang="th-TH" sz="4800" b="1" dirty="0" smtClean="0">
                <a:solidFill>
                  <a:srgbClr val="000099"/>
                </a:solidFill>
              </a:rPr>
              <a:t>    คือการรับทรัพย์สินหรือประโยชน์อื่นใดจากญาติหรือจากบุคคลที่ให้กันในโอกาสต่างๆ โดยปกติตามธรรมเนียม ประเพณี หรือวัฒนธรรม หรือให้กันตามมารยาทที่ปฏิบัติกันในสังคม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57158" y="1643050"/>
            <a:ext cx="4278559" cy="830997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4800" b="1" dirty="0">
                <a:solidFill>
                  <a:schemeClr val="bg1"/>
                </a:solidFill>
              </a:rPr>
              <a:t>โดยธรรมจรรยา  คือ       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57158" y="2714620"/>
            <a:ext cx="8468853" cy="258532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h-TH" altLang="th-TH" sz="5400" b="1" dirty="0" smtClean="0">
                <a:solidFill>
                  <a:srgbClr val="0000FF"/>
                </a:solidFill>
                <a:latin typeface="TH SarabunPSK" charset="0"/>
              </a:rPr>
              <a:t>๑. จาก</a:t>
            </a:r>
            <a:r>
              <a:rPr lang="th-TH" altLang="th-TH" sz="5400" b="1" dirty="0">
                <a:solidFill>
                  <a:srgbClr val="0000FF"/>
                </a:solidFill>
                <a:latin typeface="TH SarabunPSK" charset="0"/>
              </a:rPr>
              <a:t>ญาติ โดยเสน่หา ตาม</a:t>
            </a:r>
            <a:r>
              <a:rPr lang="th-TH" altLang="th-TH" sz="5400" b="1" dirty="0" smtClean="0">
                <a:solidFill>
                  <a:srgbClr val="0000FF"/>
                </a:solidFill>
                <a:latin typeface="TH SarabunPSK" charset="0"/>
              </a:rPr>
              <a:t>ฐานานุรูป</a:t>
            </a:r>
          </a:p>
          <a:p>
            <a:pPr>
              <a:defRPr/>
            </a:pPr>
            <a:r>
              <a:rPr lang="th-TH" altLang="th-TH" sz="5400" b="1" dirty="0" smtClean="0">
                <a:solidFill>
                  <a:srgbClr val="0000FF"/>
                </a:solidFill>
                <a:latin typeface="TH SarabunPSK" charset="0"/>
              </a:rPr>
              <a:t>๒. จากบุคคลอื่นมูลค่าไม่เกิน ๓ พันบาท</a:t>
            </a:r>
          </a:p>
          <a:p>
            <a:pPr>
              <a:defRPr/>
            </a:pPr>
            <a:r>
              <a:rPr lang="th-TH" altLang="th-TH" sz="5400" b="1" dirty="0" smtClean="0">
                <a:solidFill>
                  <a:srgbClr val="0000FF"/>
                </a:solidFill>
                <a:latin typeface="TH SarabunPSK" charset="0"/>
              </a:rPr>
              <a:t>๓. เป็นการให้กับบุคคลทั่วไป</a:t>
            </a:r>
            <a:endParaRPr lang="th-TH" altLang="th-TH" sz="5400" b="1" dirty="0">
              <a:solidFill>
                <a:srgbClr val="0000FF"/>
              </a:solidFill>
              <a:latin typeface="TH SarabunPSK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52046" y="1928802"/>
            <a:ext cx="8042031" cy="1938992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 dirty="0">
                <a:solidFill>
                  <a:schemeClr val="tx2"/>
                </a:solidFill>
              </a:rPr>
              <a:t> </a:t>
            </a:r>
            <a:r>
              <a:rPr lang="th-TH" altLang="th-TH" sz="4000" b="1" dirty="0">
                <a:solidFill>
                  <a:srgbClr val="000099"/>
                </a:solidFill>
              </a:rPr>
              <a:t>ประโยชน์อื่นใด(สิ่งที่มีมูลค่า) </a:t>
            </a:r>
            <a:endParaRPr lang="th-TH" altLang="th-TH" sz="4000" b="1" dirty="0" smtClean="0">
              <a:solidFill>
                <a:srgbClr val="000099"/>
              </a:solidFill>
            </a:endParaRPr>
          </a:p>
          <a:p>
            <a:r>
              <a:rPr lang="th-TH" altLang="th-TH" sz="4000" b="1" dirty="0" smtClean="0">
                <a:solidFill>
                  <a:srgbClr val="006600"/>
                </a:solidFill>
              </a:rPr>
              <a:t>- </a:t>
            </a:r>
            <a:r>
              <a:rPr lang="th-TH" altLang="th-TH" sz="4000" b="1" dirty="0">
                <a:solidFill>
                  <a:srgbClr val="006600"/>
                </a:solidFill>
              </a:rPr>
              <a:t>การลดราคา       </a:t>
            </a:r>
            <a:r>
              <a:rPr lang="th-TH" altLang="th-TH" sz="4000" b="1" dirty="0" smtClean="0">
                <a:solidFill>
                  <a:srgbClr val="006600"/>
                </a:solidFill>
              </a:rPr>
              <a:t>                              </a:t>
            </a:r>
            <a:endParaRPr lang="th-TH" altLang="th-TH" sz="4000" b="1" dirty="0">
              <a:solidFill>
                <a:srgbClr val="006600"/>
              </a:solidFill>
            </a:endParaRPr>
          </a:p>
          <a:p>
            <a:r>
              <a:rPr lang="th-TH" altLang="th-TH" sz="4000" b="1" dirty="0" smtClean="0">
                <a:solidFill>
                  <a:srgbClr val="006600"/>
                </a:solidFill>
              </a:rPr>
              <a:t>- การ</a:t>
            </a:r>
            <a:r>
              <a:rPr lang="th-TH" altLang="th-TH" sz="4000" b="1" dirty="0">
                <a:solidFill>
                  <a:srgbClr val="006600"/>
                </a:solidFill>
              </a:rPr>
              <a:t>รับบริการ -การฝึกอบรม เป็นต้น      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84638" y="862001"/>
            <a:ext cx="6744815" cy="923925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5400" b="1" dirty="0">
                <a:solidFill>
                  <a:schemeClr val="bg1"/>
                </a:solidFill>
              </a:rPr>
              <a:t> </a:t>
            </a:r>
            <a:r>
              <a:rPr lang="th-TH" altLang="th-TH" sz="5400" b="1" dirty="0" smtClean="0">
                <a:solidFill>
                  <a:schemeClr val="bg1"/>
                </a:solidFill>
              </a:rPr>
              <a:t> ใน</a:t>
            </a:r>
            <a:r>
              <a:rPr lang="th-TH" altLang="th-TH" sz="5400" b="1" dirty="0">
                <a:solidFill>
                  <a:schemeClr val="bg1"/>
                </a:solidFill>
              </a:rPr>
              <a:t>ความหมายอื่น       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214282" y="3985819"/>
            <a:ext cx="8929718" cy="2554545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4000" b="1" dirty="0">
                <a:solidFill>
                  <a:schemeClr val="tx2"/>
                </a:solidFill>
              </a:rPr>
              <a:t> </a:t>
            </a:r>
            <a:r>
              <a:rPr lang="th-TH" altLang="th-TH" sz="4000" b="1" dirty="0">
                <a:solidFill>
                  <a:srgbClr val="000099"/>
                </a:solidFill>
              </a:rPr>
              <a:t>ญาติ</a:t>
            </a:r>
            <a:r>
              <a:rPr lang="th-TH" altLang="th-TH" sz="4000" b="1" dirty="0">
                <a:solidFill>
                  <a:schemeClr val="tx2"/>
                </a:solidFill>
              </a:rPr>
              <a:t> </a:t>
            </a:r>
            <a:endParaRPr lang="th-TH" altLang="th-TH" sz="4000" b="1" dirty="0" smtClean="0">
              <a:solidFill>
                <a:schemeClr val="tx2"/>
              </a:solidFill>
            </a:endParaRPr>
          </a:p>
          <a:p>
            <a:r>
              <a:rPr lang="th-TH" altLang="th-TH" sz="4000" b="1" dirty="0" smtClean="0">
                <a:solidFill>
                  <a:srgbClr val="006600"/>
                </a:solidFill>
              </a:rPr>
              <a:t>- บุบ</a:t>
            </a:r>
            <a:r>
              <a:rPr lang="th-TH" altLang="th-TH" sz="4000" b="1" dirty="0">
                <a:solidFill>
                  <a:srgbClr val="006600"/>
                </a:solidFill>
              </a:rPr>
              <a:t>พการี -ผู้สืบสันดาน-(ของคู่สมรสด้วย)       </a:t>
            </a:r>
          </a:p>
          <a:p>
            <a:r>
              <a:rPr lang="th-TH" altLang="th-TH" sz="4000" b="1" dirty="0" smtClean="0">
                <a:solidFill>
                  <a:srgbClr val="006600"/>
                </a:solidFill>
              </a:rPr>
              <a:t>- พี่</a:t>
            </a:r>
            <a:r>
              <a:rPr lang="th-TH" altLang="th-TH" sz="4000" b="1" dirty="0">
                <a:solidFill>
                  <a:srgbClr val="006600"/>
                </a:solidFill>
              </a:rPr>
              <a:t>น้อง ลุง ป้า น้า อา  คู่สมรส บุตรบุญธรรม </a:t>
            </a:r>
          </a:p>
          <a:p>
            <a:r>
              <a:rPr lang="th-TH" altLang="th-TH" sz="4000" b="1" dirty="0" smtClean="0">
                <a:solidFill>
                  <a:srgbClr val="006600"/>
                </a:solidFill>
              </a:rPr>
              <a:t>ผู้รับ</a:t>
            </a:r>
            <a:r>
              <a:rPr lang="th-TH" altLang="th-TH" sz="4000" b="1" dirty="0">
                <a:solidFill>
                  <a:srgbClr val="006600"/>
                </a:solidFill>
              </a:rPr>
              <a:t>บุตรบุญธรรม   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214282" y="1928802"/>
            <a:ext cx="8463358" cy="156966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4800" b="1" dirty="0">
                <a:solidFill>
                  <a:schemeClr val="tx2"/>
                </a:solidFill>
              </a:rPr>
              <a:t> การรับทรัพย์สินและประโยชน์เกิน ๓ พันบาท </a:t>
            </a:r>
          </a:p>
          <a:p>
            <a:r>
              <a:rPr lang="th-TH" altLang="th-TH" sz="4800" b="1" dirty="0">
                <a:solidFill>
                  <a:schemeClr val="tx2"/>
                </a:solidFill>
              </a:rPr>
              <a:t> </a:t>
            </a:r>
            <a:r>
              <a:rPr lang="th-TH" altLang="th-TH" sz="4800" b="1" dirty="0" smtClean="0">
                <a:solidFill>
                  <a:schemeClr val="tx2"/>
                </a:solidFill>
              </a:rPr>
              <a:t>(</a:t>
            </a:r>
            <a:r>
              <a:rPr lang="th-TH" altLang="th-TH" sz="4800" b="1" dirty="0">
                <a:solidFill>
                  <a:schemeClr val="tx2"/>
                </a:solidFill>
              </a:rPr>
              <a:t>เพื่อไมตรี มิตรภาพและความสัมพันธ์)                       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57158" y="928670"/>
            <a:ext cx="5601807" cy="923925"/>
          </a:xfrm>
          <a:prstGeom prst="rect">
            <a:avLst/>
          </a:prstGeom>
          <a:solidFill>
            <a:srgbClr val="CC00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5400" b="1" dirty="0">
                <a:solidFill>
                  <a:schemeClr val="bg1"/>
                </a:solidFill>
              </a:rPr>
              <a:t> </a:t>
            </a:r>
            <a:r>
              <a:rPr lang="th-TH" altLang="th-TH" sz="5400" b="1" dirty="0" smtClean="0">
                <a:solidFill>
                  <a:schemeClr val="bg1"/>
                </a:solidFill>
              </a:rPr>
              <a:t>กรณี</a:t>
            </a:r>
            <a:r>
              <a:rPr lang="th-TH" altLang="th-TH" sz="5400" b="1" dirty="0">
                <a:solidFill>
                  <a:schemeClr val="bg1"/>
                </a:solidFill>
              </a:rPr>
              <a:t>รับได้ (ยกเว้น)       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8" y="3857628"/>
            <a:ext cx="8001056" cy="2308324"/>
          </a:xfrm>
          <a:prstGeom prst="rect">
            <a:avLst/>
          </a:prstGeom>
          <a:solidFill>
            <a:srgbClr val="FFC000">
              <a:alpha val="93000"/>
            </a:srgbClr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th-TH" sz="3600" b="1" dirty="0" smtClean="0">
                <a:solidFill>
                  <a:srgbClr val="003300"/>
                </a:solidFill>
                <a:cs typeface="EucrosiaUPC" pitchFamily="18" charset="-34"/>
              </a:rPr>
              <a:t>แจ้งผู้บังคับบัญชาซึ่งเป็นหัวหน้าส่วนราชการวินิจฉัย</a:t>
            </a:r>
          </a:p>
          <a:p>
            <a:pPr>
              <a:buFontTx/>
              <a:buNone/>
            </a:pPr>
            <a:r>
              <a:rPr lang="th-TH" sz="3600" b="1" dirty="0" smtClean="0">
                <a:solidFill>
                  <a:srgbClr val="003300"/>
                </a:solidFill>
                <a:cs typeface="EucrosiaUPC" pitchFamily="18" charset="-34"/>
              </a:rPr>
              <a:t>	 มีเหตุผล รับได้ – รับไว้</a:t>
            </a:r>
          </a:p>
          <a:p>
            <a:pPr>
              <a:buFontTx/>
              <a:buNone/>
            </a:pPr>
            <a:r>
              <a:rPr lang="th-TH" sz="3600" b="1" dirty="0" smtClean="0">
                <a:solidFill>
                  <a:srgbClr val="003300"/>
                </a:solidFill>
                <a:cs typeface="EucrosiaUPC" pitchFamily="18" charset="-34"/>
              </a:rPr>
              <a:t>	 ไม่มีเหตุควรรับ - ส่งคืน                                              	 ส่งคืนไม่ได้ มอบให้ส่วนราชการ</a:t>
            </a:r>
            <a:endParaRPr lang="th-TH" sz="3600" b="1" dirty="0">
              <a:solidFill>
                <a:srgbClr val="003300"/>
              </a:solidFill>
              <a:cs typeface="Eucrosia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9"/>
          <p:cNvSpPr>
            <a:spLocks noChangeArrowheads="1"/>
          </p:cNvSpPr>
          <p:nvPr/>
        </p:nvSpPr>
        <p:spPr bwMode="auto">
          <a:xfrm>
            <a:off x="0" y="1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altLang="th-TH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6008" y="836613"/>
            <a:ext cx="7882304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th-TH" sz="4400" b="1" dirty="0">
              <a:solidFill>
                <a:srgbClr val="FF0000"/>
              </a:solidFill>
              <a:latin typeface="Comic Sans MS" pitchFamily="66" charset="0"/>
              <a:ea typeface="+mj-ea"/>
              <a:cs typeface="+mn-cs"/>
            </a:endParaRP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357158" y="1357298"/>
            <a:ext cx="5314589" cy="92333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5400" b="1">
                <a:solidFill>
                  <a:schemeClr val="bg1"/>
                </a:solidFill>
              </a:rPr>
              <a:t>บทลงโทษ (ม. ๑๐๓)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4639" y="2214554"/>
            <a:ext cx="8673641" cy="15859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จำคุกไม่เกิน ๓ ปี และหรือปรับไม่เกิน ๖ หมื่นบาท</a:t>
            </a: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14282" y="3857628"/>
            <a:ext cx="8649432" cy="207170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th-TH" sz="4000" b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(ให้ถือเป็นความผิดฐานทุจริตต่อหน้าที่หรือต่อตำแหน่งหน้าที่ราชการหรือในการยุติธรรม ตาม ป.อาญา 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-2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1438" y="1939925"/>
            <a:ext cx="9215438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4600"/>
              </a:lnSpc>
              <a:defRPr/>
            </a:pPr>
            <a:r>
              <a:rPr lang="th-TH" sz="3800" b="1" dirty="0">
                <a:solidFill>
                  <a:srgbClr val="C00000"/>
                </a:solidFill>
              </a:rPr>
              <a:t>              </a:t>
            </a:r>
            <a:r>
              <a:rPr lang="th-TH" sz="40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-   สายด่วน ป.ป.ช. </a:t>
            </a:r>
            <a:r>
              <a:rPr lang="en-US" sz="40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1205</a:t>
            </a:r>
          </a:p>
          <a:p>
            <a:pPr>
              <a:lnSpc>
                <a:spcPts val="4600"/>
              </a:lnSpc>
              <a:defRPr/>
            </a:pP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   </a:t>
            </a:r>
            <a:r>
              <a:rPr lang="th-TH" sz="4000" b="1" dirty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-   ตู้ ปณ. </a:t>
            </a:r>
            <a:r>
              <a:rPr lang="en-US" sz="4000" b="1" dirty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100</a:t>
            </a:r>
            <a:r>
              <a:rPr lang="th-TH" sz="4000" b="1" dirty="0">
                <a:solidFill>
                  <a:srgbClr val="006600"/>
                </a:solidFill>
                <a:latin typeface="TH SarabunIT๙" pitchFamily="34" charset="-34"/>
                <a:cs typeface="TH SarabunIT๙" pitchFamily="34" charset="-34"/>
              </a:rPr>
              <a:t> เขตดุสิต กรุงเทพฯ </a:t>
            </a:r>
            <a:endParaRPr lang="en-US" sz="4000" b="1" u="sng" dirty="0">
              <a:solidFill>
                <a:srgbClr val="006600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ts val="4600"/>
              </a:lnSpc>
              <a:defRPr/>
            </a:pPr>
            <a:r>
              <a:rPr lang="en-US" sz="4000" b="1" dirty="0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          -   </a:t>
            </a:r>
            <a:r>
              <a:rPr lang="en-US" sz="4000" b="1" dirty="0" err="1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Facebook</a:t>
            </a:r>
            <a:r>
              <a:rPr lang="en-US" sz="4000" b="1" dirty="0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b="1" dirty="0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สำนักงาน </a:t>
            </a:r>
            <a:r>
              <a:rPr lang="th-TH" sz="4000" b="1" dirty="0" err="1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ป.ป.ช</a:t>
            </a:r>
            <a:r>
              <a:rPr lang="en-US" sz="4000" b="1" dirty="0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000" b="1" dirty="0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en-US" sz="4000" b="1" dirty="0">
                <a:solidFill>
                  <a:srgbClr val="0101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www.nacc.go.th</a:t>
            </a:r>
            <a:endParaRPr lang="th-TH" sz="4000" b="1" dirty="0">
              <a:solidFill>
                <a:schemeClr val="accent4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lnSpc>
                <a:spcPts val="4600"/>
              </a:lnSpc>
              <a:defRPr/>
            </a:pPr>
            <a:r>
              <a:rPr lang="th-TH" sz="4000" b="1" dirty="0">
                <a:solidFill>
                  <a:srgbClr val="FF00FF"/>
                </a:solidFill>
                <a:latin typeface="TH SarabunIT๙" pitchFamily="34" charset="-34"/>
                <a:cs typeface="TH SarabunIT๙" pitchFamily="34" charset="-34"/>
              </a:rPr>
              <a:t>          </a:t>
            </a:r>
            <a:r>
              <a:rPr lang="th-TH" sz="4000" b="1" dirty="0">
                <a:solidFill>
                  <a:srgbClr val="800080"/>
                </a:solidFill>
                <a:latin typeface="TH SarabunIT๙" pitchFamily="34" charset="-34"/>
                <a:cs typeface="TH SarabunIT๙" pitchFamily="34" charset="-34"/>
              </a:rPr>
              <a:t>-   สำนักงาน ป.ป.ช. ส่วนกลาง </a:t>
            </a:r>
            <a:r>
              <a:rPr lang="th-TH" sz="4000" b="1" dirty="0" smtClean="0">
                <a:solidFill>
                  <a:srgbClr val="800080"/>
                </a:solidFill>
                <a:latin typeface="TH SarabunIT๙" pitchFamily="34" charset="-34"/>
                <a:cs typeface="TH SarabunIT๙" pitchFamily="34" charset="-34"/>
              </a:rPr>
              <a:t> สำนักงาน ป.ป.ช. ภาค   	      และ </a:t>
            </a:r>
            <a:r>
              <a:rPr lang="th-TH" sz="4000" b="1" dirty="0">
                <a:solidFill>
                  <a:srgbClr val="800080"/>
                </a:solidFill>
                <a:latin typeface="TH SarabunIT๙" pitchFamily="34" charset="-34"/>
                <a:cs typeface="TH SarabunIT๙" pitchFamily="34" charset="-34"/>
              </a:rPr>
              <a:t>สำนักงาน </a:t>
            </a:r>
            <a:r>
              <a:rPr lang="th-TH" sz="4000" b="1" dirty="0" smtClean="0">
                <a:solidFill>
                  <a:srgbClr val="800080"/>
                </a:solidFill>
                <a:latin typeface="TH SarabunIT๙" pitchFamily="34" charset="-34"/>
                <a:cs typeface="TH SarabunIT๙" pitchFamily="34" charset="-34"/>
              </a:rPr>
              <a:t>ป.ป.ช. </a:t>
            </a:r>
            <a:r>
              <a:rPr lang="th-TH" sz="4000" b="1" dirty="0">
                <a:solidFill>
                  <a:srgbClr val="800080"/>
                </a:solidFill>
                <a:latin typeface="TH SarabunIT๙" pitchFamily="34" charset="-34"/>
                <a:cs typeface="TH SarabunIT๙" pitchFamily="34" charset="-34"/>
              </a:rPr>
              <a:t>ประจำจังหวัด </a:t>
            </a:r>
            <a:r>
              <a:rPr lang="th-TH" sz="38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8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8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   </a:t>
            </a:r>
            <a:endParaRPr lang="en-US" sz="38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6523" y="857232"/>
            <a:ext cx="6338749" cy="785818"/>
          </a:xfrm>
          <a:prstGeom prst="round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ช่องทางการร้องเรียน แจ้งเบาะแสการทุจริต</a:t>
            </a:r>
          </a:p>
        </p:txBody>
      </p:sp>
      <p:pic>
        <p:nvPicPr>
          <p:cNvPr id="5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71489"/>
            <a:ext cx="10064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1200t3 copy"/>
          <p:cNvPicPr preferRelativeResize="0">
            <a:picLocks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57158" y="571489"/>
            <a:ext cx="78584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357290" y="714356"/>
            <a:ext cx="6272281" cy="785818"/>
          </a:xfrm>
          <a:prstGeom prst="round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ช่องทางการร้องเรียน แจ้งเบาะแสการทุจริต</a:t>
            </a:r>
          </a:p>
        </p:txBody>
      </p:sp>
      <p:pic>
        <p:nvPicPr>
          <p:cNvPr id="5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428604"/>
            <a:ext cx="928718" cy="106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 descr="C:\Users\tipfah_dua.NACC\Desktop\00002.jpg"/>
          <p:cNvPicPr>
            <a:picLocks noChangeAspect="1" noChangeArrowheads="1"/>
          </p:cNvPicPr>
          <p:nvPr/>
        </p:nvPicPr>
        <p:blipFill>
          <a:blip r:embed="rId3" cstate="print"/>
          <a:srcRect r="10341"/>
          <a:stretch>
            <a:fillRect/>
          </a:stretch>
        </p:blipFill>
        <p:spPr bwMode="auto">
          <a:xfrm>
            <a:off x="891808" y="1983710"/>
            <a:ext cx="6132550" cy="401705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14300" prst="artDeco"/>
          </a:sp3d>
        </p:spPr>
      </p:pic>
      <p:pic>
        <p:nvPicPr>
          <p:cNvPr id="126978" name="Picture 2" descr="C:\Users\tipfah_dua.NACC\Desktop\0001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 rot="21194686">
            <a:off x="5685178" y="2264433"/>
            <a:ext cx="3078974" cy="3888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/>
          <p:cNvSpPr/>
          <p:nvPr/>
        </p:nvSpPr>
        <p:spPr>
          <a:xfrm>
            <a:off x="5500726" y="3214686"/>
            <a:ext cx="3714744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Facebook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 ป.ป.ช.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85752" y="2603886"/>
            <a:ext cx="3000364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800" b="1" dirty="0">
                <a:solidFill>
                  <a:srgbClr val="C00000"/>
                </a:solidFill>
                <a:latin typeface="Angsana New" pitchFamily="18" charset="-34"/>
              </a:rPr>
              <a:t>www.nacc.go.th</a:t>
            </a:r>
            <a:endParaRPr lang="th-TH" sz="4800" b="1" dirty="0">
              <a:solidFill>
                <a:srgbClr val="C00000"/>
              </a:solidFill>
              <a:latin typeface="Angsana New" pitchFamily="18" charset="-34"/>
            </a:endParaRPr>
          </a:p>
        </p:txBody>
      </p:sp>
      <p:pic>
        <p:nvPicPr>
          <p:cNvPr id="13" name="Picture 12" descr="logo1200t3 copy"/>
          <p:cNvPicPr preferRelativeResize="0">
            <a:picLocks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357158" y="357166"/>
            <a:ext cx="78578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D:\AumAim\Prof.Pakdee\BG02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1200t3 copy"/>
          <p:cNvPicPr preferRelativeResize="0">
            <a:picLocks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23850" y="115888"/>
            <a:ext cx="1152525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Documents and Settings\NATO\My Documents\My Pictures\ช่อสะอาด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115888"/>
            <a:ext cx="12969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28728" y="1857364"/>
            <a:ext cx="6456385" cy="2719388"/>
            <a:chOff x="1076304" y="2060848"/>
            <a:chExt cx="5326960" cy="2215991"/>
          </a:xfrm>
        </p:grpSpPr>
        <p:sp>
          <p:nvSpPr>
            <p:cNvPr id="12" name="TextBox 11"/>
            <p:cNvSpPr txBox="1"/>
            <p:nvPr/>
          </p:nvSpPr>
          <p:spPr>
            <a:xfrm>
              <a:off x="1147051" y="2060848"/>
              <a:ext cx="5256213" cy="2215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ขอบคุณ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6304" y="2060848"/>
              <a:ext cx="5256213" cy="22159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1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ขอบคุณ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472" y="1121126"/>
            <a:ext cx="821537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6600"/>
                </a:solidFill>
                <a:latin typeface="+mn-lt"/>
                <a:cs typeface="+mj-cs"/>
              </a:rPr>
              <a:t>Conflict Of Interest</a:t>
            </a:r>
            <a:endParaRPr lang="th-TH" sz="6000" dirty="0">
              <a:solidFill>
                <a:srgbClr val="006600"/>
              </a:solidFill>
              <a:latin typeface="+mn-lt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238437"/>
            <a:ext cx="79296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การขัดกันของผลประโยชน์ส่วนตนและผลประโยชน์ส่วนรวม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การขัดกันระหว่างผลประโยชน์สาธารณะกับผลประโยชน์ส่วนบุคคล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การขัดกันแห่งผลประโยชน์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ผลประโยชน์ขัดแย้ง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ผลประโยชน์ทับซ้อน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285728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285728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1416" y="1214422"/>
            <a:ext cx="8429655" cy="12858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9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ความหมายของ"ผลประโยชน์ทับซ้อน"</a:t>
            </a:r>
            <a:br>
              <a:rPr lang="th-TH" sz="49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9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en-US" sz="49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Conflict of Interests)</a:t>
            </a:r>
            <a:endParaRPr lang="th-TH" sz="49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649490"/>
            <a:ext cx="8443914" cy="2714635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th-TH" sz="4400" b="1" dirty="0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เคน</a:t>
            </a:r>
            <a:r>
              <a:rPr lang="th-TH" sz="4400" b="1" dirty="0" err="1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เนท</a:t>
            </a:r>
            <a:r>
              <a:rPr lang="th-TH" sz="4400" b="1" dirty="0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 </a:t>
            </a:r>
            <a:r>
              <a:rPr lang="th-TH" sz="4400" b="1" dirty="0" err="1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เคอ</a:t>
            </a:r>
            <a:r>
              <a:rPr lang="th-TH" sz="4400" b="1" dirty="0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นา</a:t>
            </a:r>
            <a:r>
              <a:rPr lang="th-TH" sz="4400" b="1" dirty="0" err="1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แฮน</a:t>
            </a:r>
            <a:r>
              <a:rPr lang="th-TH" sz="4400" b="1" dirty="0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 (</a:t>
            </a:r>
            <a:r>
              <a:rPr lang="en-US" sz="4400" b="1" dirty="0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Kenneth  </a:t>
            </a:r>
            <a:r>
              <a:rPr lang="en-US" sz="4400" b="1" dirty="0" err="1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Kernaghan</a:t>
            </a:r>
            <a:r>
              <a:rPr lang="en-US" sz="4400" b="1" dirty="0" smtClean="0">
                <a:solidFill>
                  <a:srgbClr val="0000FF"/>
                </a:solidFill>
                <a:latin typeface="TH SarabunIT๙" pitchFamily="34" charset="-34"/>
                <a:ea typeface="+mj-ea"/>
                <a:cs typeface="TH SarabunIT๙" pitchFamily="34" charset="-34"/>
              </a:rPr>
              <a:t>)</a:t>
            </a:r>
          </a:p>
          <a:p>
            <a:pPr marL="0" indent="0" algn="thaiDist">
              <a:lnSpc>
                <a:spcPct val="90000"/>
              </a:lnSpc>
              <a:buFontTx/>
              <a:buNone/>
              <a:defRPr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“สถานการณ์ซึ่งเจ้าหน้าที่ของรัฐมี  ผลประโยชน์ส่วนตนอยู่ และได้ใช้อิทธิพลตามหน้าที่และความรับผิดชอบทางสาธารณะไปขัดกับผลประโยชน์ส่วนตัว”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357166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357166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49" y="928646"/>
            <a:ext cx="8572501" cy="1071570"/>
          </a:xfrm>
          <a:solidFill>
            <a:srgbClr val="FFFF00"/>
          </a:solidFill>
        </p:spPr>
        <p:txBody>
          <a:bodyPr anchor="ctr" anchorCtr="1">
            <a:noAutofit/>
          </a:bodyPr>
          <a:lstStyle/>
          <a:p>
            <a:pPr>
              <a:defRPr/>
            </a:pPr>
            <a:r>
              <a:rPr lang="th-TH" sz="40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แซนด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ร้า  วิ</a:t>
            </a:r>
            <a:r>
              <a:rPr lang="th-TH" sz="40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ลเลียม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Sandra  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William</a:t>
            </a:r>
            <a:r>
              <a:rPr lang="en-US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2132856"/>
            <a:ext cx="8572500" cy="3071834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400" b="1" i="1" u="sng" dirty="0" smtClean="0">
                <a:latin typeface="TH SarabunPSK" pitchFamily="34" charset="-34"/>
                <a:cs typeface="TH SarabunPSK" pitchFamily="34" charset="-34"/>
              </a:rPr>
              <a:t>การที่ผู้ดำรงตำแหน่งทางการเมือง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4400" b="1" i="1" u="sng" dirty="0" smtClean="0">
                <a:latin typeface="TH SarabunPSK" pitchFamily="34" charset="-34"/>
                <a:cs typeface="TH SarabunPSK" pitchFamily="34" charset="-34"/>
              </a:rPr>
              <a:t>ข้าราชการ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ได้เปิดโอกาสให้เงิน หรือ</a:t>
            </a:r>
            <a:r>
              <a:rPr lang="th-TH" sz="4400" b="1" i="1" u="sng" dirty="0" smtClean="0">
                <a:latin typeface="TH SarabunPSK" pitchFamily="34" charset="-34"/>
                <a:cs typeface="TH SarabunPSK" pitchFamily="34" charset="-34"/>
              </a:rPr>
              <a:t>ผลประโยชน์ส่วนตัว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เข้ามา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มีอิทธิพลต่อหน้าที่และความรับผิดชอบที่จะต้องมี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th-TH" sz="4400" b="1" i="1" u="sng" dirty="0" smtClean="0">
                <a:latin typeface="TH SarabunPSK" pitchFamily="34" charset="-34"/>
                <a:cs typeface="TH SarabunPSK" pitchFamily="34" charset="-34"/>
              </a:rPr>
              <a:t>สาธารณะ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”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428604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357166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92868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แพทริค</a:t>
            </a:r>
            <a:r>
              <a:rPr lang="th-TH" sz="6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บอ</a:t>
            </a:r>
            <a:r>
              <a:rPr lang="th-TH" sz="60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เยอร์</a:t>
            </a:r>
            <a:r>
              <a:rPr lang="en-US" sz="60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Patrick  Boyer</a:t>
            </a:r>
            <a:endParaRPr lang="th-TH" dirty="0"/>
          </a:p>
        </p:txBody>
      </p:sp>
      <p:sp>
        <p:nvSpPr>
          <p:cNvPr id="2048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2571771"/>
            <a:ext cx="8229600" cy="2786055"/>
          </a:xfrm>
          <a:noFill/>
        </p:spPr>
        <p:txBody>
          <a:bodyPr>
            <a:normAutofit fontScale="92500" lnSpcReduction="20000"/>
          </a:bodyPr>
          <a:lstStyle/>
          <a:p>
            <a:pPr algn="thaiDist">
              <a:spcBef>
                <a:spcPct val="0"/>
              </a:spcBef>
              <a:buFontTx/>
              <a:buNone/>
            </a:pPr>
            <a:r>
              <a:rPr lang="th-TH" sz="4800" b="1" i="1" u="sng" dirty="0" smtClean="0">
                <a:latin typeface="TH SarabunPSK" pitchFamily="34" charset="-34"/>
                <a:cs typeface="TH SarabunPSK" pitchFamily="34" charset="-34"/>
              </a:rPr>
              <a:t>“สถานการณ์ที่เจ้าหน้าที่รัฐมีผลประโยชน์ส่วนตัว</a:t>
            </a:r>
          </a:p>
          <a:p>
            <a:pPr algn="thaiDist">
              <a:spcBef>
                <a:spcPct val="0"/>
              </a:spcBef>
              <a:buFontTx/>
              <a:buNone/>
            </a:pPr>
            <a:r>
              <a:rPr lang="th-TH" sz="4800" b="1" i="1" u="sng" dirty="0" smtClean="0">
                <a:latin typeface="TH SarabunPSK" pitchFamily="34" charset="-34"/>
                <a:cs typeface="TH SarabunPSK" pitchFamily="34" charset="-34"/>
              </a:rPr>
              <a:t>และได้ใช้อิทธิพลหรือจะใช้อิทธิพลของตำแหน่ง</a:t>
            </a:r>
          </a:p>
          <a:p>
            <a:pPr algn="thaiDist">
              <a:spcBef>
                <a:spcPct val="0"/>
              </a:spcBef>
              <a:buFontTx/>
              <a:buNone/>
            </a:pPr>
            <a:r>
              <a:rPr lang="th-TH" sz="4800" b="1" i="1" u="sng" dirty="0" smtClean="0">
                <a:latin typeface="TH SarabunPSK" pitchFamily="34" charset="-34"/>
                <a:cs typeface="TH SarabunPSK" pitchFamily="34" charset="-34"/>
              </a:rPr>
              <a:t>หน้าที่ไปเพื่อผลประโยชน์ส่วนตัว”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285728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0" y="285728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542" y="785794"/>
            <a:ext cx="8929718" cy="785818"/>
          </a:xfrm>
          <a:solidFill>
            <a:srgbClr val="FFFF00"/>
          </a:solidFill>
        </p:spPr>
        <p:txBody>
          <a:bodyPr/>
          <a:lstStyle/>
          <a:p>
            <a:r>
              <a:rPr lang="th-TH" sz="4800" dirty="0" smtClean="0">
                <a:solidFill>
                  <a:srgbClr val="0000FF"/>
                </a:solidFill>
                <a:cs typeface="EucrosiaUPC" pitchFamily="18" charset="-34"/>
              </a:rPr>
              <a:t> ความหมาย </a:t>
            </a:r>
            <a:r>
              <a:rPr lang="en-US" sz="4800" dirty="0">
                <a:solidFill>
                  <a:srgbClr val="0000FF"/>
                </a:solidFill>
                <a:cs typeface="EucrosiaUPC" pitchFamily="18" charset="-34"/>
              </a:rPr>
              <a:t>: </a:t>
            </a:r>
            <a:r>
              <a:rPr lang="th-TH" sz="4800" dirty="0">
                <a:solidFill>
                  <a:srgbClr val="0000FF"/>
                </a:solidFill>
                <a:cs typeface="EucrosiaUPC" pitchFamily="18" charset="-34"/>
              </a:rPr>
              <a:t>ผลประโยชน์ทับซ้อน</a:t>
            </a:r>
            <a:r>
              <a:rPr lang="th-TH" sz="4800" b="1" dirty="0">
                <a:solidFill>
                  <a:srgbClr val="0000FF"/>
                </a:solidFill>
                <a:cs typeface="KodchiangUPC" pitchFamily="18" charset="-34"/>
              </a:rPr>
              <a:t> </a:t>
            </a:r>
            <a:r>
              <a:rPr lang="en-US" sz="4800" b="1" dirty="0">
                <a:solidFill>
                  <a:srgbClr val="0000FF"/>
                </a:solidFill>
                <a:cs typeface="KodchiangUPC" pitchFamily="18" charset="-34"/>
              </a:rPr>
              <a:t> </a:t>
            </a:r>
            <a:endParaRPr lang="th-TH" sz="4800" b="1" dirty="0">
              <a:solidFill>
                <a:srgbClr val="0000FF"/>
              </a:solidFill>
              <a:cs typeface="KodchiangUPC" pitchFamily="18" charset="-34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42" y="1785926"/>
            <a:ext cx="8929718" cy="4572032"/>
          </a:xfrm>
          <a:noFill/>
        </p:spPr>
        <p:txBody>
          <a:bodyPr/>
          <a:lstStyle/>
          <a:p>
            <a:pPr marL="609600" indent="-609600">
              <a:buFontTx/>
              <a:buNone/>
            </a:pPr>
            <a:r>
              <a:rPr lang="th-TH" sz="4800" b="1" dirty="0">
                <a:solidFill>
                  <a:srgbClr val="006600"/>
                </a:solidFill>
                <a:cs typeface="LilyUPC" pitchFamily="34" charset="-34"/>
              </a:rPr>
              <a:t>   </a:t>
            </a:r>
            <a:r>
              <a:rPr lang="th-TH" sz="3600" b="1" dirty="0">
                <a:solidFill>
                  <a:srgbClr val="006600"/>
                </a:solidFill>
                <a:cs typeface="EucrosiaUPC" pitchFamily="18" charset="-34"/>
              </a:rPr>
              <a:t>ผลประโยชน์ทับซ้อน </a:t>
            </a:r>
            <a:r>
              <a:rPr lang="th-TH" b="1" dirty="0">
                <a:solidFill>
                  <a:srgbClr val="006600"/>
                </a:solidFill>
                <a:cs typeface="+mj-cs"/>
              </a:rPr>
              <a:t>(</a:t>
            </a:r>
            <a:r>
              <a:rPr lang="en-US" b="1" dirty="0">
                <a:solidFill>
                  <a:srgbClr val="006600"/>
                </a:solidFill>
                <a:cs typeface="+mj-cs"/>
              </a:rPr>
              <a:t>Conflicts of Interest</a:t>
            </a:r>
            <a:r>
              <a:rPr lang="th-TH" b="1" dirty="0">
                <a:solidFill>
                  <a:srgbClr val="006600"/>
                </a:solidFill>
                <a:cs typeface="+mj-cs"/>
              </a:rPr>
              <a:t>)</a:t>
            </a:r>
          </a:p>
          <a:p>
            <a:pPr marL="609600" indent="-609600">
              <a:buFontTx/>
              <a:buNone/>
            </a:pPr>
            <a:r>
              <a:rPr lang="th-TH" sz="4000" b="1" dirty="0">
                <a:latin typeface="Times New Roman" pitchFamily="18" charset="0"/>
                <a:cs typeface="LilyUPC" pitchFamily="34" charset="-34"/>
              </a:rPr>
              <a:t>■</a:t>
            </a:r>
            <a:r>
              <a:rPr lang="th-TH" sz="4000" b="1" dirty="0">
                <a:latin typeface="Times New Roman" pitchFamily="18" charset="0"/>
                <a:cs typeface="EucrosiaUPC" pitchFamily="18" charset="-34"/>
              </a:rPr>
              <a:t> </a:t>
            </a:r>
            <a:r>
              <a:rPr lang="th-TH" sz="4800" b="1" dirty="0">
                <a:cs typeface="EucrosiaUPC" pitchFamily="18" charset="-34"/>
              </a:rPr>
              <a:t>ความหมายคือ </a:t>
            </a:r>
            <a:r>
              <a:rPr lang="th-TH" sz="4000" b="1" dirty="0">
                <a:cs typeface="EucrosiaUPC" pitchFamily="18" charset="-34"/>
              </a:rPr>
              <a:t>ผลประโยชน์ส่วนบุคคล กับ </a:t>
            </a:r>
            <a:r>
              <a:rPr lang="th-TH" sz="4000" b="1" dirty="0" smtClean="0">
                <a:cs typeface="EucrosiaUPC" pitchFamily="18" charset="-34"/>
              </a:rPr>
              <a:t>               </a:t>
            </a:r>
            <a:r>
              <a:rPr lang="th-TH" sz="4000" b="1" dirty="0">
                <a:cs typeface="EucrosiaUPC" pitchFamily="18" charset="-34"/>
              </a:rPr>
              <a:t>ผลประโยชน์ส่วนรวม ขัดกัน</a:t>
            </a:r>
          </a:p>
          <a:p>
            <a:pPr marL="609600" indent="-609600">
              <a:buFontTx/>
              <a:buNone/>
            </a:pPr>
            <a:endParaRPr lang="th-TH" sz="1400" b="1" dirty="0">
              <a:latin typeface="Times New Roman" pitchFamily="18" charset="0"/>
              <a:cs typeface="EucrosiaUPC" pitchFamily="18" charset="-34"/>
            </a:endParaRPr>
          </a:p>
          <a:p>
            <a:pPr marL="609600" indent="-609600">
              <a:spcBef>
                <a:spcPts val="0"/>
              </a:spcBef>
              <a:buFontTx/>
              <a:buNone/>
            </a:pPr>
            <a:r>
              <a:rPr lang="th-TH" sz="4000" b="1" dirty="0">
                <a:latin typeface="Times New Roman" pitchFamily="18" charset="0"/>
                <a:cs typeface="LilyUPC" pitchFamily="34" charset="-34"/>
              </a:rPr>
              <a:t>■</a:t>
            </a:r>
            <a:r>
              <a:rPr lang="th-TH" sz="4000" b="1" dirty="0">
                <a:latin typeface="Times New Roman" pitchFamily="18" charset="0"/>
                <a:cs typeface="EucrosiaUPC" pitchFamily="18" charset="-34"/>
              </a:rPr>
              <a:t> </a:t>
            </a:r>
            <a:r>
              <a:rPr lang="th-TH" sz="4000" b="1" dirty="0">
                <a:cs typeface="EucrosiaUPC" pitchFamily="18" charset="-34"/>
              </a:rPr>
              <a:t>เจ้าหน้าที่ของรัฐ มีหน้าที่รักษาผลประโยชน์                            </a:t>
            </a:r>
            <a:r>
              <a:rPr lang="th-TH" sz="4000" b="1" dirty="0" smtClean="0">
                <a:cs typeface="EucrosiaUPC" pitchFamily="18" charset="-34"/>
              </a:rPr>
              <a:t>ส่วนรวม </a:t>
            </a:r>
            <a:r>
              <a:rPr lang="th-TH" sz="4000" b="1" dirty="0">
                <a:cs typeface="EucrosiaUPC" pitchFamily="18" charset="-34"/>
              </a:rPr>
              <a:t>การปฏิบัติหน้าที่ของเจ้าหน้าที่ </a:t>
            </a:r>
            <a:r>
              <a:rPr lang="th-TH" sz="4000" b="1" dirty="0" smtClean="0">
                <a:cs typeface="EucrosiaUPC" pitchFamily="18" charset="-34"/>
              </a:rPr>
              <a:t>จึงต้อง</a:t>
            </a:r>
            <a:r>
              <a:rPr lang="th-TH" sz="4000" b="1" dirty="0">
                <a:cs typeface="EucrosiaUPC" pitchFamily="18" charset="-34"/>
              </a:rPr>
              <a:t>ไม่</a:t>
            </a:r>
            <a:r>
              <a:rPr lang="th-TH" sz="4000" b="1" dirty="0" smtClean="0">
                <a:cs typeface="EucrosiaUPC" pitchFamily="18" charset="-34"/>
              </a:rPr>
              <a:t>มีผลประโยชน์</a:t>
            </a:r>
            <a:r>
              <a:rPr lang="th-TH" sz="4000" b="1" dirty="0">
                <a:cs typeface="EucrosiaUPC" pitchFamily="18" charset="-34"/>
              </a:rPr>
              <a:t>ส่วนตัวเข้ามาเกี่ยวข้อง</a:t>
            </a:r>
            <a:r>
              <a:rPr lang="th-TH" sz="4800" b="1" dirty="0">
                <a:cs typeface="EucrosiaUPC" pitchFamily="18" charset="-34"/>
              </a:rPr>
              <a:t>       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0" y="-24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472" y="942787"/>
            <a:ext cx="821537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6600"/>
                </a:solidFill>
                <a:latin typeface="+mn-lt"/>
                <a:cs typeface="+mj-cs"/>
              </a:rPr>
              <a:t>ลักษณะและองค์ประกอบของการขัดกัน</a:t>
            </a:r>
          </a:p>
          <a:p>
            <a:pPr algn="ctr"/>
            <a:r>
              <a:rPr lang="th-TH" sz="3600" b="1" dirty="0" smtClean="0">
                <a:solidFill>
                  <a:srgbClr val="006600"/>
                </a:solidFill>
                <a:latin typeface="+mn-lt"/>
                <a:cs typeface="+mj-cs"/>
              </a:rPr>
              <a:t>ของผลประโยชน์ส่วนตนและผลประโยชน์ส่วนรวม</a:t>
            </a:r>
            <a:endParaRPr lang="th-TH" sz="3600" dirty="0">
              <a:solidFill>
                <a:srgbClr val="006600"/>
              </a:solidFill>
              <a:latin typeface="+mn-lt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214554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thaiNumPeriod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ต้องมีการขัดกันระหว่างผลประโยชน์ส่วนตนกับผลประโยชน์ส่วนรวม</a:t>
            </a:r>
          </a:p>
          <a:p>
            <a:pPr marL="514350" indent="-514350">
              <a:buAutoNum type="thaiNumPeriod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ต้องเป็นกรณีที่บุคคลนั้นๆ มีอำนาจหน้าที่เกี่ยวข้องกับผลประโยชน์ของส่วนรวมอยู่</a:t>
            </a:r>
          </a:p>
          <a:p>
            <a:pPr marL="514350" indent="-514350">
              <a:buAutoNum type="thaiNumPeriod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บุคคลนั้นๆ จะเป็นบุคลากรในภาครัฐ หรือภาคเอกชนก็ได้</a:t>
            </a:r>
          </a:p>
          <a:p>
            <a:pPr marL="514350" indent="-514350">
              <a:buAutoNum type="thaiNumPeriod"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j-cs"/>
              </a:rPr>
              <a:t>ประโยชน์ส่วนตนนั้น อาจเป็นประโยชน์ในเชิงทรัพย์สิน หรือประโยชน์อื่นใดก็ได้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214290"/>
            <a:ext cx="4572000" cy="5000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0" y="214290"/>
            <a:ext cx="4572000" cy="500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2108</TotalTime>
  <Words>2086</Words>
  <Application>Microsoft Office PowerPoint</Application>
  <PresentationFormat>นำเสนอทางหน้าจอ (4:3)</PresentationFormat>
  <Paragraphs>237</Paragraphs>
  <Slides>39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ไหลเวียน</vt:lpstr>
      <vt:lpstr>งานนำเสนอ PowerPoint</vt:lpstr>
      <vt:lpstr> ความสัมพันธ์ระหว่างจริยธรรม ประโยชน์ทับซ้อน และคอร์รัปชัน</vt:lpstr>
      <vt:lpstr>  จุดอ่อนของสังคมไทย</vt:lpstr>
      <vt:lpstr>งานนำเสนอ PowerPoint</vt:lpstr>
      <vt:lpstr> ความหมายของ"ผลประโยชน์ทับซ้อน"  (Conflict of Interests)</vt:lpstr>
      <vt:lpstr>แซนดร้า  วิลเลียม(Sandra  William) </vt:lpstr>
      <vt:lpstr>   แพทริค บอเยอร์ Patrick  Boyer</vt:lpstr>
      <vt:lpstr> ความหมาย : ผลประโยชน์ทับซ้อน  </vt:lpstr>
      <vt:lpstr>งานนำเสนอ PowerPoint</vt:lpstr>
      <vt:lpstr>งานนำเสนอ PowerPoint</vt:lpstr>
      <vt:lpstr> ขอบข่ายของผลประโยชน์ทับซ้อน</vt:lpstr>
      <vt:lpstr>รูปแบบความขัดแย้งระหว่างประโยชน์ส่วนตนและประโยชน์ส่วนรวม</vt:lpstr>
      <vt:lpstr>ตัวอย่าง  โอกาสที่จะเกิดความขัดแย้งกันระหว่าง ผลประโยชน์ส่วนตนและผลประโยชน์ส่วนรวม ของข้าราชการและเจ้าหน้าที่ของรัฐกลุ่มต่าง ๆ</vt:lpstr>
      <vt:lpstr> นักการเมือง</vt:lpstr>
      <vt:lpstr> ข้าราชการการเมือง</vt:lpstr>
      <vt:lpstr> ข้าราชการประจำ</vt:lpstr>
      <vt:lpstr> ข้าราชการประจำ</vt:lpstr>
      <vt:lpstr> ข้าราชการประจำ</vt:lpstr>
      <vt:lpstr> ข้าราชการประจำ</vt:lpstr>
      <vt:lpstr> ข้าราชการประจำ</vt:lpstr>
      <vt:lpstr> ข้าราชการประจำ</vt:lpstr>
      <vt:lpstr>เมื่อ...พบเห็นและประสบกับปัญหา ความขัดแย้งกันระหว่าง ผลประโยชน์ส่วนตนและผลประโยชน์ส่วนรวม... จะทำอย่างไร ?</vt:lpstr>
      <vt:lpstr> เกิดขึ้นกับตัวเอง</vt:lpstr>
      <vt:lpstr> เกิดขึ้นกับผู้ร่วมงานหรือคนใกล้ตัว</vt:lpstr>
      <vt:lpstr> หากท่านพบเห็นและมีหลักฐาน...ที่ทำให้มั่นใจว่าเจ้าหน้าที่ของรัฐทุจริตและ  ปฏิบัติหน้าที่เพื่อประโยชน์ของตนเองและทำให้ประโยชน์ส่วนรวมเสียหาย ท่านสามารถ ประสานเพื่อให้ข้อมูลกับหน่วยงาน ดังต่อไปนี้</vt:lpstr>
      <vt:lpstr>งานนำเสนอ PowerPoint</vt:lpstr>
      <vt:lpstr>งานนำเสนอ PowerPoint</vt:lpstr>
      <vt:lpstr>งานนำเสนอ PowerPoint</vt:lpstr>
      <vt:lpstr>๑. ผู้ดำรงตำแหน่งทางการเมือง (เลือกตั้งและแต่งตั้ง) ๒. ข้าราชการ หรือพนักงานส่วนท้องถิ่น พนักงานหรือ       บุคคลผู้ปฏิบัติงานในรัฐวิสาหกิจหรือหน่วยงาน     ของรัฐ(สอบแข่งขันหรือคัดเลือก) ๓. ผู้บริหารท้องถิ่นและสมาชิกสภาท้องถิ่น      (มิใช่ผู้ดำรงตำแหน่งทางการเมือง)</vt:lpstr>
      <vt:lpstr>๔. เจ้าพนักงานตามกฎหมายว่าด้วยลักษณะ     ปกครองท้องที่ (ตาม พ.ร.บ.ลักษณะปกครอง     ท้องที่ พ.ศ. ๒๔๕๗) ๕. กรรมการ อนุกรรมการ ลูกจ้างราชการ/     รัฐวิสาหกิจ หรือหน่วยงานรัฐและบุคคลหรือ     คณะบุคคลที่ใช้อำนาจทางการปกครองของรัฐ</vt:lpstr>
      <vt:lpstr>จนท.ห้ามรับทรัพย์สินหรือประโยชน์อื่นใดจากบุคคล นอกจากสิทธิได้รับตามกฎหมาย กฎ ข้อบังคับ (ที่ออกตามกฎหมาย) เว้นแต่ได้รับโดยธรรมจรรยา  (รวมถึงพ้นหน้าที่ไม่ถึง ๒ ปี)</vt:lpstr>
      <vt:lpstr>    คือการรับทรัพย์สินหรือประโยชน์อื่นใดจากญาติหรือจากบุคคลที่ให้กันในโอกาสต่างๆ โดยปกติตามธรรมเนียม ประเพณี หรือวัฒนธรรม หรือให้กันตามมารยาทที่ปฏิบัติกันในสังคม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hpg4</dc:creator>
  <cp:lastModifiedBy>Mycoms</cp:lastModifiedBy>
  <cp:revision>359</cp:revision>
  <cp:lastPrinted>2017-07-18T06:41:14Z</cp:lastPrinted>
  <dcterms:created xsi:type="dcterms:W3CDTF">2013-08-09T09:39:19Z</dcterms:created>
  <dcterms:modified xsi:type="dcterms:W3CDTF">2021-03-11T03:04:54Z</dcterms:modified>
</cp:coreProperties>
</file>