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71" r:id="rId3"/>
    <p:sldId id="274" r:id="rId4"/>
    <p:sldId id="272" r:id="rId5"/>
    <p:sldId id="273" r:id="rId6"/>
    <p:sldId id="267" r:id="rId7"/>
    <p:sldId id="268" r:id="rId8"/>
    <p:sldId id="269" r:id="rId9"/>
    <p:sldId id="270" r:id="rId10"/>
    <p:sldId id="258" r:id="rId11"/>
    <p:sldId id="259" r:id="rId12"/>
    <p:sldId id="260" r:id="rId13"/>
    <p:sldId id="261" r:id="rId14"/>
    <p:sldId id="262" r:id="rId15"/>
    <p:sldId id="263" r:id="rId16"/>
    <p:sldId id="275" r:id="rId17"/>
    <p:sldId id="276" r:id="rId18"/>
    <p:sldId id="277" r:id="rId19"/>
    <p:sldId id="264" r:id="rId20"/>
    <p:sldId id="265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25BCA8-4CD6-4623-A57B-8D04F836EAF0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</dgm:pt>
    <dgm:pt modelId="{49735245-5EE7-40B6-AC98-3F13F9335B66}">
      <dgm:prSet phldrT="[ข้อความ]" custT="1"/>
      <dgm:spPr/>
      <dgm:t>
        <a:bodyPr/>
        <a:lstStyle/>
        <a:p>
          <a:r>
            <a:rPr lang="th-TH" sz="1400" b="1" smtClean="0">
              <a:latin typeface="Tahoma" pitchFamily="34" charset="0"/>
              <a:ea typeface="Tahoma" pitchFamily="34" charset="0"/>
              <a:cs typeface="Tahoma" pitchFamily="34" charset="0"/>
            </a:rPr>
            <a:t>5) การมุ่งผลสัมฤทธิ์ของงาน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25B6882-F007-4410-A0D2-1535E1C6F0DE}" type="parTrans" cxnId="{0A4FBCEE-20AC-4F27-98E1-2AFD9D817BB1}">
      <dgm:prSet/>
      <dgm:spPr/>
      <dgm:t>
        <a:bodyPr/>
        <a:lstStyle/>
        <a:p>
          <a:endParaRPr lang="th-TH"/>
        </a:p>
      </dgm:t>
    </dgm:pt>
    <dgm:pt modelId="{61D06836-BDC3-47EA-9525-F4C6D8D84261}" type="sibTrans" cxnId="{0A4FBCEE-20AC-4F27-98E1-2AFD9D817BB1}">
      <dgm:prSet/>
      <dgm:spPr/>
      <dgm:t>
        <a:bodyPr/>
        <a:lstStyle/>
        <a:p>
          <a:endParaRPr lang="th-TH"/>
        </a:p>
      </dgm:t>
    </dgm:pt>
    <dgm:pt modelId="{D8AF2FBA-E5E9-40ED-AA60-3C31568C42F9}">
      <dgm:prSet phldrT="[ข้อความ]" custT="1"/>
      <dgm:spPr/>
      <dgm:t>
        <a:bodyPr/>
        <a:lstStyle/>
        <a:p>
          <a:r>
            <a:rPr lang="th-TH" sz="1400" b="1" smtClean="0">
              <a:latin typeface="Tahoma" pitchFamily="34" charset="0"/>
              <a:ea typeface="Tahoma" pitchFamily="34" charset="0"/>
              <a:cs typeface="Tahoma" pitchFamily="34" charset="0"/>
            </a:rPr>
            <a:t>3)การปฏิบัติหน้าที่ด้วยความโปร่งใสและสามารถตรวจสอบได้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A0607BC-6B9B-448B-A52D-8618EE80E6E1}" type="parTrans" cxnId="{69B30EBF-4F04-48A2-8F8B-24527030AF1B}">
      <dgm:prSet/>
      <dgm:spPr/>
      <dgm:t>
        <a:bodyPr/>
        <a:lstStyle/>
        <a:p>
          <a:endParaRPr lang="th-TH"/>
        </a:p>
      </dgm:t>
    </dgm:pt>
    <dgm:pt modelId="{964DB9F5-8BE1-4333-B206-CE13585CD31F}" type="sibTrans" cxnId="{69B30EBF-4F04-48A2-8F8B-24527030AF1B}">
      <dgm:prSet/>
      <dgm:spPr/>
      <dgm:t>
        <a:bodyPr/>
        <a:lstStyle/>
        <a:p>
          <a:endParaRPr lang="th-TH"/>
        </a:p>
      </dgm:t>
    </dgm:pt>
    <dgm:pt modelId="{CD211458-783A-4087-AE60-445B14032650}">
      <dgm:prSet custT="1"/>
      <dgm:spPr/>
      <dgm:t>
        <a:bodyPr/>
        <a:lstStyle/>
        <a:p>
          <a:r>
            <a:rPr lang="th-TH" sz="1200" b="1" smtClean="0">
              <a:latin typeface="Tahoma" pitchFamily="34" charset="0"/>
              <a:ea typeface="Tahoma" pitchFamily="34" charset="0"/>
              <a:cs typeface="Tahoma" pitchFamily="34" charset="0"/>
            </a:rPr>
            <a:t>4</a:t>
          </a:r>
          <a:r>
            <a:rPr lang="th-TH" sz="1400" b="1" smtClean="0">
              <a:latin typeface="Tahoma" pitchFamily="34" charset="0"/>
              <a:ea typeface="Tahoma" pitchFamily="34" charset="0"/>
              <a:cs typeface="Tahoma" pitchFamily="34" charset="0"/>
            </a:rPr>
            <a:t>) การปฏิบัติหน้าที่โดยไม่เลือกปฏิบัติอย่างไม่เป็นธรรม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B6EB8B6-90C5-40FD-B254-C4DB1D949EB2}" type="parTrans" cxnId="{8A3D05D2-6856-4CEF-95FD-DD93BBFC8970}">
      <dgm:prSet/>
      <dgm:spPr/>
      <dgm:t>
        <a:bodyPr/>
        <a:lstStyle/>
        <a:p>
          <a:endParaRPr lang="th-TH"/>
        </a:p>
      </dgm:t>
    </dgm:pt>
    <dgm:pt modelId="{1E4209F1-F3C9-4B27-B4E3-1F0CA65533BB}" type="sibTrans" cxnId="{8A3D05D2-6856-4CEF-95FD-DD93BBFC8970}">
      <dgm:prSet/>
      <dgm:spPr/>
      <dgm:t>
        <a:bodyPr/>
        <a:lstStyle/>
        <a:p>
          <a:endParaRPr lang="th-TH"/>
        </a:p>
      </dgm:t>
    </dgm:pt>
    <dgm:pt modelId="{4B0A124F-0355-44E5-B3EE-8B47513E7E92}">
      <dgm:prSet custT="1"/>
      <dgm:spPr/>
      <dgm:t>
        <a:bodyPr/>
        <a:lstStyle/>
        <a:p>
          <a:r>
            <a:rPr lang="th-TH" sz="1400" b="1" smtClean="0">
              <a:latin typeface="Tahoma" pitchFamily="34" charset="0"/>
              <a:ea typeface="Tahoma" pitchFamily="34" charset="0"/>
              <a:cs typeface="Tahoma" pitchFamily="34" charset="0"/>
            </a:rPr>
            <a:t>1)การยึดมั่นและยืนหยัดทำในสิ่งที่ถูกต้อง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B6785F9-13AB-4E6C-9ABC-7A929BADC77A}" type="parTrans" cxnId="{15E56BD4-3A80-42F0-A6E7-BDB5E225898F}">
      <dgm:prSet/>
      <dgm:spPr/>
      <dgm:t>
        <a:bodyPr/>
        <a:lstStyle/>
        <a:p>
          <a:endParaRPr lang="th-TH"/>
        </a:p>
      </dgm:t>
    </dgm:pt>
    <dgm:pt modelId="{F6F9C172-68A2-4274-A085-ECF60D5B6D94}" type="sibTrans" cxnId="{15E56BD4-3A80-42F0-A6E7-BDB5E225898F}">
      <dgm:prSet/>
      <dgm:spPr/>
      <dgm:t>
        <a:bodyPr/>
        <a:lstStyle/>
        <a:p>
          <a:endParaRPr lang="th-TH"/>
        </a:p>
      </dgm:t>
    </dgm:pt>
    <dgm:pt modelId="{654569DC-0FEA-461A-88CE-1D3D5659B0DE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2) ความซื่อสัตย์สุจริตและความรับผิดชอบ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FFC256E-489A-4F0A-BB22-09C540F7821E}" type="parTrans" cxnId="{8E69BA87-126D-49DF-ACFC-E16A04D10920}">
      <dgm:prSet/>
      <dgm:spPr/>
      <dgm:t>
        <a:bodyPr/>
        <a:lstStyle/>
        <a:p>
          <a:endParaRPr lang="th-TH"/>
        </a:p>
      </dgm:t>
    </dgm:pt>
    <dgm:pt modelId="{1B3C4CDE-063C-4BEB-9C09-D863ECD9A74E}" type="sibTrans" cxnId="{8E69BA87-126D-49DF-ACFC-E16A04D10920}">
      <dgm:prSet/>
      <dgm:spPr/>
      <dgm:t>
        <a:bodyPr/>
        <a:lstStyle/>
        <a:p>
          <a:endParaRPr lang="th-TH"/>
        </a:p>
      </dgm:t>
    </dgm:pt>
    <dgm:pt modelId="{994EEB0C-928A-411E-9CB0-7F8EF1FD74CD}" type="pres">
      <dgm:prSet presAssocID="{FF25BCA8-4CD6-4623-A57B-8D04F836EAF0}" presName="Name0" presStyleCnt="0">
        <dgm:presLayoutVars>
          <dgm:chMax val="7"/>
          <dgm:resizeHandles val="exact"/>
        </dgm:presLayoutVars>
      </dgm:prSet>
      <dgm:spPr/>
    </dgm:pt>
    <dgm:pt modelId="{130B80D8-6403-4036-B307-703EAB165551}" type="pres">
      <dgm:prSet presAssocID="{FF25BCA8-4CD6-4623-A57B-8D04F836EAF0}" presName="comp1" presStyleCnt="0"/>
      <dgm:spPr/>
    </dgm:pt>
    <dgm:pt modelId="{42670AB5-8C02-460B-B89C-B2C01E205165}" type="pres">
      <dgm:prSet presAssocID="{FF25BCA8-4CD6-4623-A57B-8D04F836EAF0}" presName="circle1" presStyleLbl="node1" presStyleIdx="0" presStyleCnt="5"/>
      <dgm:spPr/>
      <dgm:t>
        <a:bodyPr/>
        <a:lstStyle/>
        <a:p>
          <a:endParaRPr lang="th-TH"/>
        </a:p>
      </dgm:t>
    </dgm:pt>
    <dgm:pt modelId="{483D4166-8BA9-458F-8B0E-AD71FCAD3B90}" type="pres">
      <dgm:prSet presAssocID="{FF25BCA8-4CD6-4623-A57B-8D04F836EAF0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F42918-9770-4EF4-9DF5-BA6C0E6E9562}" type="pres">
      <dgm:prSet presAssocID="{FF25BCA8-4CD6-4623-A57B-8D04F836EAF0}" presName="comp2" presStyleCnt="0"/>
      <dgm:spPr/>
    </dgm:pt>
    <dgm:pt modelId="{AD8C8E8C-DA68-45CB-A51A-E06DBF8D39B0}" type="pres">
      <dgm:prSet presAssocID="{FF25BCA8-4CD6-4623-A57B-8D04F836EAF0}" presName="circle2" presStyleLbl="node1" presStyleIdx="1" presStyleCnt="5"/>
      <dgm:spPr/>
      <dgm:t>
        <a:bodyPr/>
        <a:lstStyle/>
        <a:p>
          <a:endParaRPr lang="th-TH"/>
        </a:p>
      </dgm:t>
    </dgm:pt>
    <dgm:pt modelId="{CDD5ACAE-9FF3-4B82-9661-71C224C281CA}" type="pres">
      <dgm:prSet presAssocID="{FF25BCA8-4CD6-4623-A57B-8D04F836EAF0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355E5E-F3BC-4019-908B-E2CC5C4FB45C}" type="pres">
      <dgm:prSet presAssocID="{FF25BCA8-4CD6-4623-A57B-8D04F836EAF0}" presName="comp3" presStyleCnt="0"/>
      <dgm:spPr/>
    </dgm:pt>
    <dgm:pt modelId="{07E00479-718A-4819-8EF8-233EB039AC6A}" type="pres">
      <dgm:prSet presAssocID="{FF25BCA8-4CD6-4623-A57B-8D04F836EAF0}" presName="circle3" presStyleLbl="node1" presStyleIdx="2" presStyleCnt="5"/>
      <dgm:spPr/>
      <dgm:t>
        <a:bodyPr/>
        <a:lstStyle/>
        <a:p>
          <a:endParaRPr lang="th-TH"/>
        </a:p>
      </dgm:t>
    </dgm:pt>
    <dgm:pt modelId="{B029CA87-C22E-43A0-998E-4809B8156B19}" type="pres">
      <dgm:prSet presAssocID="{FF25BCA8-4CD6-4623-A57B-8D04F836EAF0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C65326A-E448-4395-A370-63C80BDD6DEA}" type="pres">
      <dgm:prSet presAssocID="{FF25BCA8-4CD6-4623-A57B-8D04F836EAF0}" presName="comp4" presStyleCnt="0"/>
      <dgm:spPr/>
    </dgm:pt>
    <dgm:pt modelId="{682FC860-BEC9-45C1-B995-84ADC0EC903F}" type="pres">
      <dgm:prSet presAssocID="{FF25BCA8-4CD6-4623-A57B-8D04F836EAF0}" presName="circle4" presStyleLbl="node1" presStyleIdx="3" presStyleCnt="5"/>
      <dgm:spPr/>
      <dgm:t>
        <a:bodyPr/>
        <a:lstStyle/>
        <a:p>
          <a:endParaRPr lang="th-TH"/>
        </a:p>
      </dgm:t>
    </dgm:pt>
    <dgm:pt modelId="{D6CBF8C8-E7AD-4EAF-AFEE-C49F4F0397BF}" type="pres">
      <dgm:prSet presAssocID="{FF25BCA8-4CD6-4623-A57B-8D04F836EAF0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FFE81D-F335-4BFA-87B1-D5163BE7DD58}" type="pres">
      <dgm:prSet presAssocID="{FF25BCA8-4CD6-4623-A57B-8D04F836EAF0}" presName="comp5" presStyleCnt="0"/>
      <dgm:spPr/>
    </dgm:pt>
    <dgm:pt modelId="{718ECC9C-0954-41BD-976E-4B55F0E38ECA}" type="pres">
      <dgm:prSet presAssocID="{FF25BCA8-4CD6-4623-A57B-8D04F836EAF0}" presName="circle5" presStyleLbl="node1" presStyleIdx="4" presStyleCnt="5"/>
      <dgm:spPr/>
      <dgm:t>
        <a:bodyPr/>
        <a:lstStyle/>
        <a:p>
          <a:endParaRPr lang="th-TH"/>
        </a:p>
      </dgm:t>
    </dgm:pt>
    <dgm:pt modelId="{560ABBF6-48A3-49F1-8484-D90ABE515F38}" type="pres">
      <dgm:prSet presAssocID="{FF25BCA8-4CD6-4623-A57B-8D04F836EAF0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C2E6D4C-8046-4514-BCAC-EA82B5EF3E6C}" type="presOf" srcId="{654569DC-0FEA-461A-88CE-1D3D5659B0DE}" destId="{D6CBF8C8-E7AD-4EAF-AFEE-C49F4F0397BF}" srcOrd="1" destOrd="0" presId="urn:microsoft.com/office/officeart/2005/8/layout/venn2"/>
    <dgm:cxn modelId="{054508D4-74F8-4E40-94FA-C66B5B100478}" type="presOf" srcId="{D8AF2FBA-E5E9-40ED-AA60-3C31568C42F9}" destId="{07E00479-718A-4819-8EF8-233EB039AC6A}" srcOrd="0" destOrd="0" presId="urn:microsoft.com/office/officeart/2005/8/layout/venn2"/>
    <dgm:cxn modelId="{27F497F5-FC66-4E0E-8ED0-1E12FB49B20F}" type="presOf" srcId="{CD211458-783A-4087-AE60-445B14032650}" destId="{CDD5ACAE-9FF3-4B82-9661-71C224C281CA}" srcOrd="1" destOrd="0" presId="urn:microsoft.com/office/officeart/2005/8/layout/venn2"/>
    <dgm:cxn modelId="{0C6BC095-2516-4B75-A8A8-DDEA06F740D2}" type="presOf" srcId="{FF25BCA8-4CD6-4623-A57B-8D04F836EAF0}" destId="{994EEB0C-928A-411E-9CB0-7F8EF1FD74CD}" srcOrd="0" destOrd="0" presId="urn:microsoft.com/office/officeart/2005/8/layout/venn2"/>
    <dgm:cxn modelId="{DC6BA14A-5045-4F8A-A7E8-697D872D6981}" type="presOf" srcId="{CD211458-783A-4087-AE60-445B14032650}" destId="{AD8C8E8C-DA68-45CB-A51A-E06DBF8D39B0}" srcOrd="0" destOrd="0" presId="urn:microsoft.com/office/officeart/2005/8/layout/venn2"/>
    <dgm:cxn modelId="{02E3CD59-04E7-4D8C-915F-976C9D4C8A8C}" type="presOf" srcId="{654569DC-0FEA-461A-88CE-1D3D5659B0DE}" destId="{682FC860-BEC9-45C1-B995-84ADC0EC903F}" srcOrd="0" destOrd="0" presId="urn:microsoft.com/office/officeart/2005/8/layout/venn2"/>
    <dgm:cxn modelId="{0A4FBCEE-20AC-4F27-98E1-2AFD9D817BB1}" srcId="{FF25BCA8-4CD6-4623-A57B-8D04F836EAF0}" destId="{49735245-5EE7-40B6-AC98-3F13F9335B66}" srcOrd="0" destOrd="0" parTransId="{E25B6882-F007-4410-A0D2-1535E1C6F0DE}" sibTransId="{61D06836-BDC3-47EA-9525-F4C6D8D84261}"/>
    <dgm:cxn modelId="{0C7A37A1-06FA-433C-8E16-D50F443FD741}" type="presOf" srcId="{4B0A124F-0355-44E5-B3EE-8B47513E7E92}" destId="{560ABBF6-48A3-49F1-8484-D90ABE515F38}" srcOrd="1" destOrd="0" presId="urn:microsoft.com/office/officeart/2005/8/layout/venn2"/>
    <dgm:cxn modelId="{AEB1A3FA-D91D-4F3F-A56E-5C1C3F0C50E2}" type="presOf" srcId="{49735245-5EE7-40B6-AC98-3F13F9335B66}" destId="{483D4166-8BA9-458F-8B0E-AD71FCAD3B90}" srcOrd="1" destOrd="0" presId="urn:microsoft.com/office/officeart/2005/8/layout/venn2"/>
    <dgm:cxn modelId="{15E56BD4-3A80-42F0-A6E7-BDB5E225898F}" srcId="{FF25BCA8-4CD6-4623-A57B-8D04F836EAF0}" destId="{4B0A124F-0355-44E5-B3EE-8B47513E7E92}" srcOrd="4" destOrd="0" parTransId="{2B6785F9-13AB-4E6C-9ABC-7A929BADC77A}" sibTransId="{F6F9C172-68A2-4274-A085-ECF60D5B6D94}"/>
    <dgm:cxn modelId="{4511C5A7-FA9A-4629-896E-0F71AA9ADEFE}" type="presOf" srcId="{49735245-5EE7-40B6-AC98-3F13F9335B66}" destId="{42670AB5-8C02-460B-B89C-B2C01E205165}" srcOrd="0" destOrd="0" presId="urn:microsoft.com/office/officeart/2005/8/layout/venn2"/>
    <dgm:cxn modelId="{189AD399-D2E4-483B-B96F-E9D8B110F41E}" type="presOf" srcId="{4B0A124F-0355-44E5-B3EE-8B47513E7E92}" destId="{718ECC9C-0954-41BD-976E-4B55F0E38ECA}" srcOrd="0" destOrd="0" presId="urn:microsoft.com/office/officeart/2005/8/layout/venn2"/>
    <dgm:cxn modelId="{8A3D05D2-6856-4CEF-95FD-DD93BBFC8970}" srcId="{FF25BCA8-4CD6-4623-A57B-8D04F836EAF0}" destId="{CD211458-783A-4087-AE60-445B14032650}" srcOrd="1" destOrd="0" parTransId="{7B6EB8B6-90C5-40FD-B254-C4DB1D949EB2}" sibTransId="{1E4209F1-F3C9-4B27-B4E3-1F0CA65533BB}"/>
    <dgm:cxn modelId="{74260888-8409-46F6-B9D0-67D73AADC0B1}" type="presOf" srcId="{D8AF2FBA-E5E9-40ED-AA60-3C31568C42F9}" destId="{B029CA87-C22E-43A0-998E-4809B8156B19}" srcOrd="1" destOrd="0" presId="urn:microsoft.com/office/officeart/2005/8/layout/venn2"/>
    <dgm:cxn modelId="{8E69BA87-126D-49DF-ACFC-E16A04D10920}" srcId="{FF25BCA8-4CD6-4623-A57B-8D04F836EAF0}" destId="{654569DC-0FEA-461A-88CE-1D3D5659B0DE}" srcOrd="3" destOrd="0" parTransId="{CFFC256E-489A-4F0A-BB22-09C540F7821E}" sibTransId="{1B3C4CDE-063C-4BEB-9C09-D863ECD9A74E}"/>
    <dgm:cxn modelId="{69B30EBF-4F04-48A2-8F8B-24527030AF1B}" srcId="{FF25BCA8-4CD6-4623-A57B-8D04F836EAF0}" destId="{D8AF2FBA-E5E9-40ED-AA60-3C31568C42F9}" srcOrd="2" destOrd="0" parTransId="{DA0607BC-6B9B-448B-A52D-8618EE80E6E1}" sibTransId="{964DB9F5-8BE1-4333-B206-CE13585CD31F}"/>
    <dgm:cxn modelId="{3CC9FC9C-A5B7-4E26-B484-0B97C8A5ADFC}" type="presParOf" srcId="{994EEB0C-928A-411E-9CB0-7F8EF1FD74CD}" destId="{130B80D8-6403-4036-B307-703EAB165551}" srcOrd="0" destOrd="0" presId="urn:microsoft.com/office/officeart/2005/8/layout/venn2"/>
    <dgm:cxn modelId="{1F7A2DB8-919F-4C4B-9A9C-08EE8C2B7989}" type="presParOf" srcId="{130B80D8-6403-4036-B307-703EAB165551}" destId="{42670AB5-8C02-460B-B89C-B2C01E205165}" srcOrd="0" destOrd="0" presId="urn:microsoft.com/office/officeart/2005/8/layout/venn2"/>
    <dgm:cxn modelId="{A8F4E348-1363-4286-8393-FDC6D29AF653}" type="presParOf" srcId="{130B80D8-6403-4036-B307-703EAB165551}" destId="{483D4166-8BA9-458F-8B0E-AD71FCAD3B90}" srcOrd="1" destOrd="0" presId="urn:microsoft.com/office/officeart/2005/8/layout/venn2"/>
    <dgm:cxn modelId="{F6FBCED4-4E60-4192-9174-68FA0F703DF8}" type="presParOf" srcId="{994EEB0C-928A-411E-9CB0-7F8EF1FD74CD}" destId="{55F42918-9770-4EF4-9DF5-BA6C0E6E9562}" srcOrd="1" destOrd="0" presId="urn:microsoft.com/office/officeart/2005/8/layout/venn2"/>
    <dgm:cxn modelId="{A3177F80-798C-40B4-81BD-87973422B25C}" type="presParOf" srcId="{55F42918-9770-4EF4-9DF5-BA6C0E6E9562}" destId="{AD8C8E8C-DA68-45CB-A51A-E06DBF8D39B0}" srcOrd="0" destOrd="0" presId="urn:microsoft.com/office/officeart/2005/8/layout/venn2"/>
    <dgm:cxn modelId="{FEBD3478-D238-4031-A358-DB10D8033801}" type="presParOf" srcId="{55F42918-9770-4EF4-9DF5-BA6C0E6E9562}" destId="{CDD5ACAE-9FF3-4B82-9661-71C224C281CA}" srcOrd="1" destOrd="0" presId="urn:microsoft.com/office/officeart/2005/8/layout/venn2"/>
    <dgm:cxn modelId="{705F5DD9-74F2-4FD3-BDF0-C73A37F3107A}" type="presParOf" srcId="{994EEB0C-928A-411E-9CB0-7F8EF1FD74CD}" destId="{D6355E5E-F3BC-4019-908B-E2CC5C4FB45C}" srcOrd="2" destOrd="0" presId="urn:microsoft.com/office/officeart/2005/8/layout/venn2"/>
    <dgm:cxn modelId="{D6F19349-C96D-4090-BD4A-A471E1AF8E03}" type="presParOf" srcId="{D6355E5E-F3BC-4019-908B-E2CC5C4FB45C}" destId="{07E00479-718A-4819-8EF8-233EB039AC6A}" srcOrd="0" destOrd="0" presId="urn:microsoft.com/office/officeart/2005/8/layout/venn2"/>
    <dgm:cxn modelId="{74F8BD08-3B43-4B87-9D13-28E55954EC90}" type="presParOf" srcId="{D6355E5E-F3BC-4019-908B-E2CC5C4FB45C}" destId="{B029CA87-C22E-43A0-998E-4809B8156B19}" srcOrd="1" destOrd="0" presId="urn:microsoft.com/office/officeart/2005/8/layout/venn2"/>
    <dgm:cxn modelId="{B500ACD1-4485-46F8-AC00-9568CBFE829C}" type="presParOf" srcId="{994EEB0C-928A-411E-9CB0-7F8EF1FD74CD}" destId="{3C65326A-E448-4395-A370-63C80BDD6DEA}" srcOrd="3" destOrd="0" presId="urn:microsoft.com/office/officeart/2005/8/layout/venn2"/>
    <dgm:cxn modelId="{CA6B5892-2A06-4F49-9458-7F0A0598D54F}" type="presParOf" srcId="{3C65326A-E448-4395-A370-63C80BDD6DEA}" destId="{682FC860-BEC9-45C1-B995-84ADC0EC903F}" srcOrd="0" destOrd="0" presId="urn:microsoft.com/office/officeart/2005/8/layout/venn2"/>
    <dgm:cxn modelId="{AE847E98-37DE-421D-88FC-30183B8D42EB}" type="presParOf" srcId="{3C65326A-E448-4395-A370-63C80BDD6DEA}" destId="{D6CBF8C8-E7AD-4EAF-AFEE-C49F4F0397BF}" srcOrd="1" destOrd="0" presId="urn:microsoft.com/office/officeart/2005/8/layout/venn2"/>
    <dgm:cxn modelId="{D3DC24EF-9619-4D3E-81E8-15135334CCA6}" type="presParOf" srcId="{994EEB0C-928A-411E-9CB0-7F8EF1FD74CD}" destId="{F5FFE81D-F335-4BFA-87B1-D5163BE7DD58}" srcOrd="4" destOrd="0" presId="urn:microsoft.com/office/officeart/2005/8/layout/venn2"/>
    <dgm:cxn modelId="{E0955B48-66DA-4023-A982-C5115834231C}" type="presParOf" srcId="{F5FFE81D-F335-4BFA-87B1-D5163BE7DD58}" destId="{718ECC9C-0954-41BD-976E-4B55F0E38ECA}" srcOrd="0" destOrd="0" presId="urn:microsoft.com/office/officeart/2005/8/layout/venn2"/>
    <dgm:cxn modelId="{D7A1F4F2-697C-4257-A800-EE0AC61511CA}" type="presParOf" srcId="{F5FFE81D-F335-4BFA-87B1-D5163BE7DD58}" destId="{560ABBF6-48A3-49F1-8484-D90ABE515F3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70AB5-8C02-460B-B89C-B2C01E205165}">
      <dsp:nvSpPr>
        <dsp:cNvPr id="0" name=""/>
        <dsp:cNvSpPr/>
      </dsp:nvSpPr>
      <dsp:spPr>
        <a:xfrm>
          <a:off x="1224136" y="0"/>
          <a:ext cx="5904656" cy="590465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smtClean="0">
              <a:latin typeface="Tahoma" pitchFamily="34" charset="0"/>
              <a:ea typeface="Tahoma" pitchFamily="34" charset="0"/>
              <a:cs typeface="Tahoma" pitchFamily="34" charset="0"/>
            </a:rPr>
            <a:t>5) การมุ่งผลสัมฤทธิ์ของงาน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069341" y="295232"/>
        <a:ext cx="2214246" cy="590465"/>
      </dsp:txXfrm>
    </dsp:sp>
    <dsp:sp modelId="{AD8C8E8C-DA68-45CB-A51A-E06DBF8D39B0}">
      <dsp:nvSpPr>
        <dsp:cNvPr id="0" name=""/>
        <dsp:cNvSpPr/>
      </dsp:nvSpPr>
      <dsp:spPr>
        <a:xfrm>
          <a:off x="1666985" y="885698"/>
          <a:ext cx="5018957" cy="5018957"/>
        </a:xfrm>
        <a:prstGeom prst="ellipse">
          <a:avLst/>
        </a:prstGeom>
        <a:solidFill>
          <a:schemeClr val="accent2">
            <a:hueOff val="-184307"/>
            <a:satOff val="22167"/>
            <a:lumOff val="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smtClean="0">
              <a:latin typeface="Tahoma" pitchFamily="34" charset="0"/>
              <a:ea typeface="Tahoma" pitchFamily="34" charset="0"/>
              <a:cs typeface="Tahoma" pitchFamily="34" charset="0"/>
            </a:rPr>
            <a:t>4</a:t>
          </a:r>
          <a:r>
            <a:rPr lang="th-TH" sz="1400" b="1" kern="1200" smtClean="0">
              <a:latin typeface="Tahoma" pitchFamily="34" charset="0"/>
              <a:ea typeface="Tahoma" pitchFamily="34" charset="0"/>
              <a:cs typeface="Tahoma" pitchFamily="34" charset="0"/>
            </a:rPr>
            <a:t>) การปฏิบัติหน้าที่โดยไม่เลือกปฏิบัติอย่างไม่เป็นธรรม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094251" y="1174288"/>
        <a:ext cx="2164425" cy="577180"/>
      </dsp:txXfrm>
    </dsp:sp>
    <dsp:sp modelId="{07E00479-718A-4819-8EF8-233EB039AC6A}">
      <dsp:nvSpPr>
        <dsp:cNvPr id="0" name=""/>
        <dsp:cNvSpPr/>
      </dsp:nvSpPr>
      <dsp:spPr>
        <a:xfrm>
          <a:off x="2109834" y="1771396"/>
          <a:ext cx="4133259" cy="4133259"/>
        </a:xfrm>
        <a:prstGeom prst="ellipse">
          <a:avLst/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smtClean="0">
              <a:latin typeface="Tahoma" pitchFamily="34" charset="0"/>
              <a:ea typeface="Tahoma" pitchFamily="34" charset="0"/>
              <a:cs typeface="Tahoma" pitchFamily="34" charset="0"/>
            </a:rPr>
            <a:t>3)การปฏิบัติหน้าที่ด้วยความโปร่งใสและสามารถตรวจสอบได้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106983" y="2056591"/>
        <a:ext cx="2138961" cy="570389"/>
      </dsp:txXfrm>
    </dsp:sp>
    <dsp:sp modelId="{682FC860-BEC9-45C1-B995-84ADC0EC903F}">
      <dsp:nvSpPr>
        <dsp:cNvPr id="0" name=""/>
        <dsp:cNvSpPr/>
      </dsp:nvSpPr>
      <dsp:spPr>
        <a:xfrm>
          <a:off x="2552683" y="2657095"/>
          <a:ext cx="3247560" cy="3247560"/>
        </a:xfrm>
        <a:prstGeom prst="ellipse">
          <a:avLst/>
        </a:prstGeom>
        <a:solidFill>
          <a:schemeClr val="accent2">
            <a:hueOff val="-552920"/>
            <a:satOff val="66502"/>
            <a:lumOff val="7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2) ความซื่อสัตย์สุจริตและความรับผิดชอบ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299622" y="2949375"/>
        <a:ext cx="1753682" cy="584560"/>
      </dsp:txXfrm>
    </dsp:sp>
    <dsp:sp modelId="{718ECC9C-0954-41BD-976E-4B55F0E38ECA}">
      <dsp:nvSpPr>
        <dsp:cNvPr id="0" name=""/>
        <dsp:cNvSpPr/>
      </dsp:nvSpPr>
      <dsp:spPr>
        <a:xfrm>
          <a:off x="2995532" y="3542793"/>
          <a:ext cx="2361862" cy="2361862"/>
        </a:xfrm>
        <a:prstGeom prst="ellipse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smtClean="0">
              <a:latin typeface="Tahoma" pitchFamily="34" charset="0"/>
              <a:ea typeface="Tahoma" pitchFamily="34" charset="0"/>
              <a:cs typeface="Tahoma" pitchFamily="34" charset="0"/>
            </a:rPr>
            <a:t>1)การยึดมั่นและยืนหยัดทำในสิ่งที่ถูกต้อง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341419" y="4133259"/>
        <a:ext cx="1670088" cy="1180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085A4F-57AE-4D3F-B3B3-EF3EED91DADD}" type="datetimeFigureOut">
              <a:rPr lang="th-TH" smtClean="0"/>
              <a:t>11/03/64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49EA57-4A0D-4324-A297-D886006F86A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idx="4294967295"/>
          </p:nvPr>
        </p:nvSpPr>
        <p:spPr>
          <a:xfrm>
            <a:off x="719138" y="692150"/>
            <a:ext cx="842486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กรอบกฎหมาย </a:t>
            </a:r>
            <a:br>
              <a:rPr lang="th-TH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แนวคิดเกี่ยวกับพฤติกรรมข้าราชการ</a:t>
            </a:r>
            <a:endParaRPr lang="th-TH" b="1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67544" y="2780928"/>
            <a:ext cx="8229600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โดย</a:t>
            </a:r>
          </a:p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นายภัคพล ปฐมพิทักษ์นุ</a:t>
            </a:r>
            <a:r>
              <a:rPr lang="th-TH" sz="3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กูล</a:t>
            </a:r>
            <a:endParaRPr lang="th-TH" sz="3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นิติกรชำนาญการพิเศษ</a:t>
            </a:r>
          </a:p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สำนักงานสาธารณสุขจังหวัดบุรีรัมย์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2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จรรยาข้าราชการ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860045"/>
            <a:ext cx="7344816" cy="1200329"/>
          </a:xfrm>
          <a:prstGeom prst="rect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แนวทางการปฏิบัติตนของข้าราชการที่ดี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6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420674"/>
            <a:ext cx="6984776" cy="2862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เพื่อให้การปฏิบัติหน้าที่มี</a:t>
            </a:r>
          </a:p>
          <a:p>
            <a:pPr algn="ctr"/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ประสิทธิภาพสูงสุด และด</a:t>
            </a:r>
            <a:r>
              <a:rPr lang="th-TH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ำ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รงตนในสังคมอย่างเหมาะสม</a:t>
            </a:r>
          </a:p>
          <a:p>
            <a:pPr algn="ctr"/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เพื่อประโยชน์สุขของประชาชน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4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36713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“ข้าราชการ” หมายถึง ข้าราชการ</a:t>
            </a:r>
            <a:r>
              <a:rPr lang="th-TH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พนักงานราชการ และลูกจ้างในสังกัดข้าราชการ</a:t>
            </a:r>
            <a:r>
              <a:rPr lang="th-TH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การทำงานราชการเป็นการทำงานเพื่อประเทศชาติและประชาชน</a:t>
            </a:r>
            <a:endParaRPr lang="th-TH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84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302433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ข้าราชการจะปฏิบัติงานปฏิบัติตนโดยยึดถือความถูกต้อง</a:t>
            </a:r>
            <a:b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เป็นธรรม ซื่อสัตย์ รับผิดชอบ เสียสละ และมีจริยธรรม</a:t>
            </a:r>
            <a:b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ในการท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ำ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งานสูง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1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258316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ข้าราชการทุกท่านต้องรักษาจรรยาข้าราชการตามที่ส่วนราชการก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ำ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หนดไว้โดยมุ่งประสงค์ให้เป็นข้าราชการที่ดีมีเกียรติและศักดิ์ศรีความเป็นข้าราชการ โดยเฉพาะในด้านต่าง ๆ </a:t>
            </a:r>
            <a:endParaRPr lang="th-TH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04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1006376219"/>
              </p:ext>
            </p:extLst>
          </p:nvPr>
        </p:nvGraphicFramePr>
        <p:xfrm>
          <a:off x="323528" y="548680"/>
          <a:ext cx="835292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115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3748" y="2024104"/>
            <a:ext cx="4536504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ลำดับของการรักษา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1.ผู้ป่วยฉุกเฉิน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2.ผู้ป่วยที่มาก่อนตามคิว</a:t>
            </a:r>
            <a:endParaRPr lang="th-TH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4" y="4437112"/>
            <a:ext cx="453650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แพทย์จะต้องเลือกตรวจกับผู้ป่วยฉุกเฉินก่อนเสมอ</a:t>
            </a:r>
          </a:p>
        </p:txBody>
      </p:sp>
    </p:spTree>
    <p:extLst>
      <p:ext uri="{BB962C8B-B14F-4D97-AF65-F5344CB8AC3E}">
        <p14:creationId xmlns:p14="http://schemas.microsoft.com/office/powerpoint/2010/main" val="93364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024104"/>
            <a:ext cx="590465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เพศทางเลือกไม่ใช่ความผิดปกติ</a:t>
            </a:r>
          </a:p>
          <a:p>
            <a:pPr algn="ctr"/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4" y="4437112"/>
            <a:ext cx="453650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แต่เป็นความต่างในรสนิยม</a:t>
            </a:r>
          </a:p>
        </p:txBody>
      </p:sp>
    </p:spTree>
    <p:extLst>
      <p:ext uri="{BB962C8B-B14F-4D97-AF65-F5344CB8AC3E}">
        <p14:creationId xmlns:p14="http://schemas.microsoft.com/office/powerpoint/2010/main" val="2106234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5191" y="1916832"/>
            <a:ext cx="4932548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1.คนไข้ต้องมาก่อนเสมอ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2.หมอลำบากเรื่องเล็ก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3.ห้ามทำให้วิชาชีพเสื่อมเสีย</a:t>
            </a:r>
            <a:endParaRPr lang="th-TH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443" y="4149080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9728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76672"/>
            <a:ext cx="6264696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THAILAND 0.4</a:t>
            </a:r>
            <a:endParaRPr lang="th-TH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835292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30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2840" y="4077072"/>
            <a:ext cx="8229600" cy="1143000"/>
          </a:xfrm>
        </p:spPr>
        <p:txBody>
          <a:bodyPr>
            <a:noAutofit/>
          </a:bodyPr>
          <a:lstStyle/>
          <a:p>
            <a:r>
              <a:rPr lang="th-TH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ความเป็นมาของระบบกฎหมายไทย</a:t>
            </a:r>
            <a:br>
              <a:rPr lang="th-TH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ราชการสมัยกรุง</a:t>
            </a: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สุโขทัย</a:t>
            </a:r>
            <a:b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ราชการสมัยกรุงศรี</a:t>
            </a: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อยุธยา</a:t>
            </a:r>
            <a:b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3600" b="1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67544" y="407707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ราชการสมัยพระบาทสมเด็จพระจุลจอมเกล้าเจ้าอยู่หัว</a:t>
            </a:r>
          </a:p>
        </p:txBody>
      </p:sp>
    </p:spTree>
    <p:extLst>
      <p:ext uri="{BB962C8B-B14F-4D97-AF65-F5344CB8AC3E}">
        <p14:creationId xmlns:p14="http://schemas.microsoft.com/office/powerpoint/2010/main" val="3610128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80973"/>
            <a:ext cx="6048672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THAILAND 3.9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4320480" cy="5328592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40768"/>
            <a:ext cx="4104456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94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3429" y="1762494"/>
            <a:ext cx="453650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รักษาความลับของผู้ป่วย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4" y="4437112"/>
            <a:ext cx="468052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ยกเว้นขัดต่อกฎหมาย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เช่นในคดีอาญา หรือคำสั่งของศาล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2564904"/>
            <a:ext cx="5904656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แพทย์ต้องรักษาความลับของผู้ป่วย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1.ห้ามนินทา</a:t>
            </a:r>
          </a:p>
          <a:p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2.ห้ามพูดลอยๆ</a:t>
            </a:r>
          </a:p>
        </p:txBody>
      </p:sp>
    </p:spTree>
    <p:extLst>
      <p:ext uri="{BB962C8B-B14F-4D97-AF65-F5344CB8AC3E}">
        <p14:creationId xmlns:p14="http://schemas.microsoft.com/office/powerpoint/2010/main" val="2339029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1822" y="2313137"/>
            <a:ext cx="59046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ความผิดพลาดทางการแพทย์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3" y="4437112"/>
            <a:ext cx="4536503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ถ้าทำผิด ควรยอมรับผิดและขอโทษ</a:t>
            </a:r>
          </a:p>
        </p:txBody>
      </p:sp>
    </p:spTree>
    <p:extLst>
      <p:ext uri="{BB962C8B-B14F-4D97-AF65-F5344CB8AC3E}">
        <p14:creationId xmlns:p14="http://schemas.microsoft.com/office/powerpoint/2010/main" val="2587957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413" y="2050955"/>
            <a:ext cx="59046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การดูแลผู้ป่วยระยะสุดท้าย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3" y="4023532"/>
            <a:ext cx="5328593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1.ให้กำลังใจผู้ป่วย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2.บรรเทาความเจ็บปวดให้</a:t>
            </a:r>
            <a:r>
              <a:rPr lang="th-TH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ได้มาก</a:t>
            </a:r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ที่สุด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3.ให้กำลังใจญาติ(รักษาคนอยู่)</a:t>
            </a:r>
          </a:p>
        </p:txBody>
      </p:sp>
    </p:spTree>
    <p:extLst>
      <p:ext uri="{BB962C8B-B14F-4D97-AF65-F5344CB8AC3E}">
        <p14:creationId xmlns:p14="http://schemas.microsoft.com/office/powerpoint/2010/main" val="565084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413" y="2050955"/>
            <a:ext cx="59046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มาตรฐานทางการแพทย์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3" y="4023532"/>
            <a:ext cx="5328593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1.รักษาตามแผนปัจจุบันเป็นหลัก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2.แพทย์ทางเลือกเป็นการเสริมและไม่ผิดกฎหมาย</a:t>
            </a:r>
          </a:p>
        </p:txBody>
      </p:sp>
    </p:spTree>
    <p:extLst>
      <p:ext uri="{BB962C8B-B14F-4D97-AF65-F5344CB8AC3E}">
        <p14:creationId xmlns:p14="http://schemas.microsoft.com/office/powerpoint/2010/main" val="2401236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413" y="2050955"/>
            <a:ext cx="59046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บอกผลตรวจ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3" y="4023532"/>
            <a:ext cx="5328593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ต้องบอกความจริงเสมอ ห้ามโกหก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1.โรค 2.ผลตรวจ 3.ทางเลือกในการรักษา 4.คำแนะนำ</a:t>
            </a:r>
          </a:p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แต่ต้องบอกในเวลาที่เหมาะสม</a:t>
            </a:r>
          </a:p>
        </p:txBody>
      </p:sp>
    </p:spTree>
    <p:extLst>
      <p:ext uri="{BB962C8B-B14F-4D97-AF65-F5344CB8AC3E}">
        <p14:creationId xmlns:p14="http://schemas.microsoft.com/office/powerpoint/2010/main" val="3157389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04364"/>
            <a:ext cx="59046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หลักจริยธรรมของแพทย์</a:t>
            </a:r>
            <a:endParaRPr lang="th-TH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413" y="2050955"/>
            <a:ext cx="59046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ความสัมพันธ์ระหว่างหมอกับผู้ป่วย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34" y="4437112"/>
            <a:ext cx="1157114" cy="1046031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87823" y="4698517"/>
            <a:ext cx="475252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ห้าม</a:t>
            </a:r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คบเชิงชู้สาวกับผู้ป่วย</a:t>
            </a:r>
            <a:endParaRPr lang="th-TH" b="1" u="sng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9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08911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6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2708919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ขอบคุณครับ</a:t>
            </a:r>
            <a:endParaRPr lang="th-TH" sz="6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917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เปรียบเทียบ ยศ ชั้นข้าราชการในสมัยอยุธยากับปัจจุบัน</a:t>
            </a:r>
            <a:endParaRPr lang="th-TH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628800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หมู่ พัน หมื่น เป็น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ชั้น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ประทวน (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ประมาณ หมู่ กับจ่า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(ชำนาญงาน)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ชั้นสัญญาบัตร</a:t>
            </a: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ขุน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ร้อยตรี ร้อยโท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ซี 3-4 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 ข้าราชการ</a:t>
            </a:r>
            <a:r>
              <a:rPr lang="th-TH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</a:t>
            </a:r>
            <a:r>
              <a:rPr lang="th-TH" b="1" dirty="0" err="1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เรือน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(ปฏิบัติการ)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หลวง =ร้อยเอก พันตรี = ซี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5-6 (ชำนาญการ)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  = พันโท  = ซี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7-8(ชำนาญการพิเศษ)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พระยา =พันเอก พลตรี =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ซี 9 10 (เชี่ยวชาญ)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เจ้าพระยา = พลเอก ถึง จอมพล = ซี 11 (ปลัดกระทรวง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ผบ.เหล่า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ทัพ รัฐมนตรี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)(ผู้ทรง)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สมเด็จเจ้าพระยา  = เป็นชั้นพิเศษ </a:t>
            </a:r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(นายก)</a:t>
            </a:r>
            <a:endParaRPr lang="th-TH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7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293096"/>
            <a:ext cx="8229600" cy="1143000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พระราชบัญญัติระเบียบข้าราชการ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</a:t>
            </a:r>
            <a:r>
              <a:rPr lang="th-TH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2471(ฉบับแรก)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ใช้ระบบชั้นยศ ประกอบด้วยชั้น จัตวา ตรี โท เอก พิเศษ</a:t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กำหนดให้การรับราชการเป็นอาชีพ</a:t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คัดเลือกผู้ที่มีความสามารถเข้าโดยการ</a:t>
            </a:r>
            <a:r>
              <a:rPr lang="th-TH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สอบแข่งขัน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พระราชบัญญัติระเบียบข้าราชการข้าราชการ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2476</a:t>
            </a:r>
          </a:p>
        </p:txBody>
      </p:sp>
    </p:spTree>
    <p:extLst>
      <p:ext uri="{BB962C8B-B14F-4D97-AF65-F5344CB8AC3E}">
        <p14:creationId xmlns:p14="http://schemas.microsoft.com/office/powerpoint/2010/main" val="4254254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9024" y="4005064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พระราชบัญญัติระเบียบข้าราชการ</a:t>
            </a:r>
            <a:r>
              <a:rPr lang="th-TH" sz="28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247</a:t>
            </a:r>
            <a:r>
              <a:rPr lang="en-US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ระเบียบข้า ราชการ</a:t>
            </a:r>
            <a:r>
              <a:rPr lang="th-TH" sz="28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พ.ศ.2497</a:t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พระราชบัญญัติระเบียบข้าราชการ</a:t>
            </a:r>
            <a:r>
              <a:rPr lang="th-TH" sz="28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2518</a:t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พระราชบัญญัติระเบียบข้าราชการ</a:t>
            </a:r>
            <a:r>
              <a:rPr lang="th-TH" sz="28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2535</a:t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พระราชบัญญัติ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ระเบียบข้าราชการ</a:t>
            </a:r>
            <a:r>
              <a:rPr lang="th-TH" sz="28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พลเรือน</a:t>
            </a:r>
            <a:r>
              <a:rPr lang="th-TH" sz="28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พ.ศ. </a:t>
            </a:r>
            <a: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2551</a:t>
            </a:r>
            <a:br>
              <a:rPr lang="th-TH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28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4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50851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พัฒนาแนวความคิด</a:t>
            </a:r>
            <a:r>
              <a:rPr lang="th-TH" sz="40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ทางจริย</a:t>
            </a: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ศาสตร์ในปัจจุบัน พอจะสรุปได้ว่ามีแนวคิดหลักอยู่ ๓ แนวทาง คือ </a:t>
            </a:r>
            <a:b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 แนวคิดที่ยึดหลักคุณธรรม หรือคุณงามความดี (</a:t>
            </a:r>
            <a:r>
              <a:rPr lang="en-US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virtue)</a:t>
            </a:r>
            <a: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 </a:t>
            </a: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แนวคิดที่ยึดหลักของสิทธิ (</a:t>
            </a:r>
            <a:r>
              <a:rPr lang="en-US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right) </a:t>
            </a: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และหน้าที่ (</a:t>
            </a:r>
            <a:r>
              <a:rPr lang="en-US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duty) </a:t>
            </a:r>
            <a: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๓. </a:t>
            </a:r>
            <a:r>
              <a:rPr lang="th-TH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แนวคิดที่ยึดหลักของประโยชน์ส่วนรวม (</a:t>
            </a:r>
            <a:r>
              <a:rPr lang="en-US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Utilitarianism) </a:t>
            </a:r>
            <a:br>
              <a:rPr lang="en-US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512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853952"/>
            <a:ext cx="8229600" cy="1143000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 แนวคิดที่ยึดหลักคุณธรรม หรือคุณงามความดี (</a:t>
            </a:r>
            <a:r>
              <a:rPr lang="en-US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virtue) </a:t>
            </a:r>
            <a:r>
              <a:rPr lang="en-US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ผู้ที่เผยแพร่แนวคิดนี้ให้แพร่หลายคือ 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อริส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โต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เติ้ล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Aristotle) 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ปราชญ์เอกชาว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กรีก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32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11560" y="2780928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โดยสรุปว่า ความ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ความพึงพอใจจะต้องเกิดขึ้นจากการประพฤติปฏิบัติตนอย่างดีเลิศโดยให้สอดคล้อง กับธรรมชาติและสภาพแวดล้อมของตน การประพฤติอย่าง</a:t>
            </a:r>
            <a:r>
              <a:rPr lang="th-TH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ดีเลิศ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นั้นประกอบด้วยการ</a:t>
            </a:r>
            <a:r>
              <a:rPr lang="th-TH" b="1" u="sng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ใช้สติปัญญาคิดหาเหตุผลอย่างดีเลิศ 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r>
              <a:rPr lang="th-TH" b="1" u="sng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การเลือกประพฤติปฏิบัติตามคุณธรรม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virtue) </a:t>
            </a:r>
            <a:r>
              <a:rPr lang="th-TH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อย่างดีเลิศ ซึ่งทั้งสองประการจะนำความสุขที่แท้จริงมาสู่ผู้ปฏิบัติ </a:t>
            </a:r>
          </a:p>
        </p:txBody>
      </p:sp>
    </p:spTree>
    <p:extLst>
      <p:ext uri="{BB962C8B-B14F-4D97-AF65-F5344CB8AC3E}">
        <p14:creationId xmlns:p14="http://schemas.microsoft.com/office/powerpoint/2010/main" val="18811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5013176"/>
            <a:ext cx="8229600" cy="1143000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 แนวความคิดที่ยึด</a:t>
            </a:r>
            <a:r>
              <a:rPr lang="th-TH" sz="3200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หลักสิทธิและหน้าที่ 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right and duty) 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ผู้ที่พัฒนาความคิดนี้จนเป็นหนึ่งในหลักจริยธรรมที่ยึดปฏิบัติทั่วโลกคือ 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อิมมานูเอล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b="1" dirty="0" err="1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ค้านท์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Immanuel Kant 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ค.ศ. ๑๗๒๔-๑๘๐๔) ปราชญ์ชาวเยอรมัน</a:t>
            </a:r>
            <a:b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ในเรื่องของจริยธรรม </a:t>
            </a:r>
            <a:r>
              <a:rPr lang="en-US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Kant </a:t>
            </a:r>
            <a:r>
              <a:rPr lang="th-TH" sz="3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กล่าวว่า “ในการที่จะต้องเลือกที่จะปฏิบัติ ให้ปฏิบัติโดยเสมือนว่า แนวทางนั้นสามารถนำไปปฏิบัติในที่ใดก็ได้เป็นสากล”ตัวอย่างเช่น </a:t>
            </a:r>
            <a:r>
              <a:rPr lang="th-TH" sz="3200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ถ้ายืมเงินเจ้าหนี้มา ควรจะต้องใช้คืนหรือไม่? </a:t>
            </a:r>
          </a:p>
        </p:txBody>
      </p:sp>
    </p:spTree>
    <p:extLst>
      <p:ext uri="{BB962C8B-B14F-4D97-AF65-F5344CB8AC3E}">
        <p14:creationId xmlns:p14="http://schemas.microsoft.com/office/powerpoint/2010/main" val="41550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5301208"/>
            <a:ext cx="8229600" cy="1143000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๓. แนวความคิด</a:t>
            </a:r>
            <a:r>
              <a:rPr lang="th-TH" sz="3200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เรื่องประโยชน์ส่วนรวม </a:t>
            </a:r>
            <a:r>
              <a:rPr lang="th-TH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 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Utilitarianism) 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เจ้าของ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แนวความคิดนี้คือ </a:t>
            </a:r>
            <a:r>
              <a:rPr lang="th-TH" sz="3200" b="1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เจเร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 </a:t>
            </a:r>
            <a:r>
              <a:rPr lang="th-TH" sz="3200" b="1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เบนทัม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Jeremy Bentham 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ค.ศ. ๑๗๔๘-๑๘๓๒) ปราชญ์ชาวอังกฤษ โดยอธิบายว่า ”ประโยชน์ (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utility) 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หมายถึงความสุข (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happiness)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หรือความพึงพอใจ (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pleasure) 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ของคนจำนวน</a:t>
            </a: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มาก ยิ่ง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มากยิ่งดีและให้มีระดับของความพึงพอใจสูงที่สุดและนานที่สุด ให้มีความทุกข์ (</a:t>
            </a:r>
            <a:r>
              <a:rPr lang="en-US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pain) 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น้อยที่สุดและสั้นที่สุด” </a:t>
            </a: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32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80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416</TotalTime>
  <Words>630</Words>
  <Application>Microsoft Office PowerPoint</Application>
  <PresentationFormat>นำเสนอทางหน้าจอ (4:3)</PresentationFormat>
  <Paragraphs>79</Paragraphs>
  <Slides>28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28</vt:i4>
      </vt:variant>
    </vt:vector>
  </HeadingPairs>
  <TitlesOfParts>
    <vt:vector size="29" baseType="lpstr">
      <vt:lpstr>Austin</vt:lpstr>
      <vt:lpstr>กรอบกฎหมาย  แนวคิดเกี่ยวกับพฤติกรรมข้าราชการ</vt:lpstr>
      <vt:lpstr>ความเป็นมาของระบบกฎหมายไทย  ระบบราชการสมัยกรุงสุโขทัย  ระบบราชการสมัยกรุงศรีอยุธยา   </vt:lpstr>
      <vt:lpstr>เปรียบเทียบ ยศ ชั้นข้าราชการในสมัยอยุธยากับปัจจุบัน</vt:lpstr>
      <vt:lpstr>พระราชบัญญัติระเบียบข้าราชการพลเรือน พ.ศ. 2471(ฉบับแรก)     ใช้ระบบชั้นยศ ประกอบด้วยชั้น จัตวา ตรี โท เอก พิเศษ     กำหนดให้การรับราชการเป็นอาชีพ     คัดเลือกผู้ที่มีความสามารถเข้าโดยการสอบแข่งขัน พระราชบัญญัติระเบียบข้าราชการข้าราชการพลเรือน พ.ศ. 2476</vt:lpstr>
      <vt:lpstr>พระราชบัญญัติระเบียบข้าราชการพลเรือน พ.ศ. 2479  พระราชบัญญัติระเบียบข้า ราชการพลเรือน พ.ศ.2497  พระราชบัญญัติระเบียบข้าราชการพลเรือน พ.ศ. 2518  พระราชบัญญัติระเบียบข้าราชการพลเรือน พ.ศ. 2535  พระราชบัญญัติระเบียบข้าราชการพลเรือน พ.ศ. 2551 </vt:lpstr>
      <vt:lpstr> การพัฒนาแนวความคิดทางจริยศาสตร์ในปัจจุบัน พอจะสรุปได้ว่ามีแนวคิดหลักอยู่ ๓ แนวทาง คือ  ๑. แนวคิดที่ยึดหลักคุณธรรม หรือคุณงามความดี (virtue) ๒. แนวคิดที่ยึดหลักของสิทธิ (right) และหน้าที่ (duty)  ๓. แนวคิดที่ยึดหลักของประโยชน์ส่วนรวม (Utilitarianism)  </vt:lpstr>
      <vt:lpstr>๑. แนวคิดที่ยึดหลักคุณธรรม หรือคุณงามความดี (virtue)  ผู้ที่เผยแพร่แนวคิดนี้ให้แพร่หลายคือ อริสโตเติ้ล (Aristotle) ปราชญ์เอกชาวกรีก  </vt:lpstr>
      <vt:lpstr>๒. แนวความคิดที่ยึดหลักสิทธิและหน้าที่ (right and duty)  ผู้ที่พัฒนาความคิดนี้จนเป็นหนึ่งในหลักจริยธรรมที่ยึดปฏิบัติทั่วโลกคือ อิมมานูเอล ค้านท์ (Immanuel Kant ค.ศ. ๑๗๒๔-๑๘๐๔) ปราชญ์ชาวเยอรมัน ในเรื่องของจริยธรรม Kant กล่าวว่า “ในการที่จะต้องเลือกที่จะปฏิบัติ ให้ปฏิบัติโดยเสมือนว่า แนวทางนั้นสามารถนำไปปฏิบัติในที่ใดก็ได้เป็นสากล”ตัวอย่างเช่น ถ้ายืมเงินเจ้าหนี้มา ควรจะต้องใช้คืนหรือไม่? </vt:lpstr>
      <vt:lpstr>๓. แนวความคิดเรื่องประโยชน์ส่วนรวม  ( Utilitarianism)  เจ้าของแนวความคิดนี้คือ เจเรมี เบนทัม (Jeremy Bentham ค.ศ. ๑๗๔๘-๑๘๓๒) ปราชญ์ชาวอังกฤษ โดยอธิบายว่า ”ประโยชน์ (utility) หมายถึงความสุข (happiness)หรือความพึงพอใจ (pleasure) ของคนจำนวนมาก ยิ่งมากยิ่งดีและให้มีระดับของความพึงพอใจสูงที่สุดและนานที่สุด ให้มีความทุกข์ (pain) น้อยที่สุดและสั้นที่สุด”  </vt:lpstr>
      <vt:lpstr>จรรยาข้าราชการ</vt:lpstr>
      <vt:lpstr>งานนำเสนอ PowerPoint</vt:lpstr>
      <vt:lpstr>“ข้าราชการ” หมายถึง ข้าราชการพลเรือนพนักงานราชการ และลูกจ้างในสังกัดข้าราชการพลเรือนการทำงานราชการเป็นการทำงานเพื่อประเทศชาติและประชาชน</vt:lpstr>
      <vt:lpstr>ข้าราชการจะปฏิบัติงานปฏิบัติตนโดยยึดถือความถูกต้อง เป็นธรรม ซื่อสัตย์ รับผิดชอบ เสียสละ และมีจริยธรรม ในการทำงานสูง</vt:lpstr>
      <vt:lpstr>ข้าราชการทุกท่านต้องรักษาจรรยาข้าราชการตามที่ส่วนราชการกำหนดไว้โดยมุ่งประสงค์ให้เป็นข้าราชการที่ดีมีเกียรติและศักดิ์ศรีความเป็นข้าราชการ โดยเฉพาะในด้านต่าง ๆ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Mycoms</dc:creator>
  <cp:lastModifiedBy>Mycoms</cp:lastModifiedBy>
  <cp:revision>30</cp:revision>
  <dcterms:created xsi:type="dcterms:W3CDTF">2018-05-18T04:21:20Z</dcterms:created>
  <dcterms:modified xsi:type="dcterms:W3CDTF">2021-03-11T02:53:54Z</dcterms:modified>
</cp:coreProperties>
</file>