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756" r:id="rId9"/>
    <p:sldMasterId id="2147483845" r:id="rId10"/>
    <p:sldMasterId id="2147483913" r:id="rId11"/>
    <p:sldMasterId id="2147484007" r:id="rId12"/>
    <p:sldMasterId id="2147484059" r:id="rId13"/>
  </p:sldMasterIdLst>
  <p:notesMasterIdLst>
    <p:notesMasterId r:id="rId146"/>
  </p:notesMasterIdLst>
  <p:handoutMasterIdLst>
    <p:handoutMasterId r:id="rId147"/>
  </p:handoutMasterIdLst>
  <p:sldIdLst>
    <p:sldId id="679" r:id="rId14"/>
    <p:sldId id="558" r:id="rId15"/>
    <p:sldId id="966" r:id="rId16"/>
    <p:sldId id="560" r:id="rId17"/>
    <p:sldId id="561" r:id="rId18"/>
    <p:sldId id="590" r:id="rId19"/>
    <p:sldId id="594" r:id="rId20"/>
    <p:sldId id="595" r:id="rId21"/>
    <p:sldId id="596" r:id="rId22"/>
    <p:sldId id="396" r:id="rId23"/>
    <p:sldId id="784" r:id="rId24"/>
    <p:sldId id="785" r:id="rId25"/>
    <p:sldId id="786" r:id="rId26"/>
    <p:sldId id="787" r:id="rId27"/>
    <p:sldId id="788" r:id="rId28"/>
    <p:sldId id="789" r:id="rId29"/>
    <p:sldId id="522" r:id="rId30"/>
    <p:sldId id="645" r:id="rId31"/>
    <p:sldId id="982" r:id="rId32"/>
    <p:sldId id="647" r:id="rId33"/>
    <p:sldId id="891" r:id="rId34"/>
    <p:sldId id="892" r:id="rId35"/>
    <p:sldId id="893" r:id="rId36"/>
    <p:sldId id="894" r:id="rId37"/>
    <p:sldId id="895" r:id="rId38"/>
    <p:sldId id="898" r:id="rId39"/>
    <p:sldId id="901" r:id="rId40"/>
    <p:sldId id="902" r:id="rId41"/>
    <p:sldId id="791" r:id="rId42"/>
    <p:sldId id="661" r:id="rId43"/>
    <p:sldId id="957" r:id="rId44"/>
    <p:sldId id="958" r:id="rId45"/>
    <p:sldId id="959" r:id="rId46"/>
    <p:sldId id="962" r:id="rId47"/>
    <p:sldId id="963" r:id="rId48"/>
    <p:sldId id="964" r:id="rId49"/>
    <p:sldId id="796" r:id="rId50"/>
    <p:sldId id="797" r:id="rId51"/>
    <p:sldId id="838" r:id="rId52"/>
    <p:sldId id="839" r:id="rId53"/>
    <p:sldId id="840" r:id="rId54"/>
    <p:sldId id="841" r:id="rId55"/>
    <p:sldId id="842" r:id="rId56"/>
    <p:sldId id="843" r:id="rId57"/>
    <p:sldId id="844" r:id="rId58"/>
    <p:sldId id="846" r:id="rId59"/>
    <p:sldId id="847" r:id="rId60"/>
    <p:sldId id="852" r:id="rId61"/>
    <p:sldId id="853" r:id="rId62"/>
    <p:sldId id="854" r:id="rId63"/>
    <p:sldId id="806" r:id="rId64"/>
    <p:sldId id="807" r:id="rId65"/>
    <p:sldId id="808" r:id="rId66"/>
    <p:sldId id="955" r:id="rId67"/>
    <p:sldId id="809" r:id="rId68"/>
    <p:sldId id="810" r:id="rId69"/>
    <p:sldId id="811" r:id="rId70"/>
    <p:sldId id="856" r:id="rId71"/>
    <p:sldId id="858" r:id="rId72"/>
    <p:sldId id="814" r:id="rId73"/>
    <p:sldId id="815" r:id="rId74"/>
    <p:sldId id="816" r:id="rId75"/>
    <p:sldId id="860" r:id="rId76"/>
    <p:sldId id="861" r:id="rId77"/>
    <p:sldId id="863" r:id="rId78"/>
    <p:sldId id="820" r:id="rId79"/>
    <p:sldId id="821" r:id="rId80"/>
    <p:sldId id="822" r:id="rId81"/>
    <p:sldId id="459" r:id="rId82"/>
    <p:sldId id="824" r:id="rId83"/>
    <p:sldId id="825" r:id="rId84"/>
    <p:sldId id="826" r:id="rId85"/>
    <p:sldId id="830" r:id="rId86"/>
    <p:sldId id="831" r:id="rId87"/>
    <p:sldId id="832" r:id="rId88"/>
    <p:sldId id="946" r:id="rId89"/>
    <p:sldId id="947" r:id="rId90"/>
    <p:sldId id="948" r:id="rId91"/>
    <p:sldId id="949" r:id="rId92"/>
    <p:sldId id="950" r:id="rId93"/>
    <p:sldId id="625" r:id="rId94"/>
    <p:sldId id="873" r:id="rId95"/>
    <p:sldId id="923" r:id="rId96"/>
    <p:sldId id="924" r:id="rId97"/>
    <p:sldId id="925" r:id="rId98"/>
    <p:sldId id="926" r:id="rId99"/>
    <p:sldId id="944" r:id="rId100"/>
    <p:sldId id="977" r:id="rId101"/>
    <p:sldId id="978" r:id="rId102"/>
    <p:sldId id="979" r:id="rId103"/>
    <p:sldId id="980" r:id="rId104"/>
    <p:sldId id="981" r:id="rId105"/>
    <p:sldId id="987" r:id="rId106"/>
    <p:sldId id="991" r:id="rId107"/>
    <p:sldId id="992" r:id="rId108"/>
    <p:sldId id="993" r:id="rId109"/>
    <p:sldId id="994" r:id="rId110"/>
    <p:sldId id="995" r:id="rId111"/>
    <p:sldId id="996" r:id="rId112"/>
    <p:sldId id="997" r:id="rId113"/>
    <p:sldId id="998" r:id="rId114"/>
    <p:sldId id="999" r:id="rId115"/>
    <p:sldId id="1000" r:id="rId116"/>
    <p:sldId id="1001" r:id="rId117"/>
    <p:sldId id="1002" r:id="rId118"/>
    <p:sldId id="1003" r:id="rId119"/>
    <p:sldId id="1004" r:id="rId120"/>
    <p:sldId id="1005" r:id="rId121"/>
    <p:sldId id="1008" r:id="rId122"/>
    <p:sldId id="1009" r:id="rId123"/>
    <p:sldId id="1010" r:id="rId124"/>
    <p:sldId id="1021" r:id="rId125"/>
    <p:sldId id="1022" r:id="rId126"/>
    <p:sldId id="1033" r:id="rId127"/>
    <p:sldId id="1034" r:id="rId128"/>
    <p:sldId id="1035" r:id="rId129"/>
    <p:sldId id="1036" r:id="rId130"/>
    <p:sldId id="1038" r:id="rId131"/>
    <p:sldId id="1042" r:id="rId132"/>
    <p:sldId id="1043" r:id="rId133"/>
    <p:sldId id="1044" r:id="rId134"/>
    <p:sldId id="1045" r:id="rId135"/>
    <p:sldId id="1046" r:id="rId136"/>
    <p:sldId id="1047" r:id="rId137"/>
    <p:sldId id="1049" r:id="rId138"/>
    <p:sldId id="1050" r:id="rId139"/>
    <p:sldId id="1051" r:id="rId140"/>
    <p:sldId id="1052" r:id="rId141"/>
    <p:sldId id="1053" r:id="rId142"/>
    <p:sldId id="1056" r:id="rId143"/>
    <p:sldId id="1058" r:id="rId144"/>
    <p:sldId id="956" r:id="rId1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33" Type="http://schemas.openxmlformats.org/officeDocument/2006/relationships/slide" Target="slides/slide120.xml"/><Relationship Id="rId138" Type="http://schemas.openxmlformats.org/officeDocument/2006/relationships/slide" Target="slides/slide125.xml"/><Relationship Id="rId16" Type="http://schemas.openxmlformats.org/officeDocument/2006/relationships/slide" Target="slides/slide3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slide" Target="slides/slide110.xml"/><Relationship Id="rId128" Type="http://schemas.openxmlformats.org/officeDocument/2006/relationships/slide" Target="slides/slide115.xml"/><Relationship Id="rId144" Type="http://schemas.openxmlformats.org/officeDocument/2006/relationships/slide" Target="slides/slide131.xml"/><Relationship Id="rId14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113" Type="http://schemas.openxmlformats.org/officeDocument/2006/relationships/slide" Target="slides/slide100.xml"/><Relationship Id="rId118" Type="http://schemas.openxmlformats.org/officeDocument/2006/relationships/slide" Target="slides/slide105.xml"/><Relationship Id="rId134" Type="http://schemas.openxmlformats.org/officeDocument/2006/relationships/slide" Target="slides/slide121.xml"/><Relationship Id="rId139" Type="http://schemas.openxmlformats.org/officeDocument/2006/relationships/slide" Target="slides/slide126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150" Type="http://schemas.openxmlformats.org/officeDocument/2006/relationships/theme" Target="theme/theme1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116" Type="http://schemas.openxmlformats.org/officeDocument/2006/relationships/slide" Target="slides/slide103.xml"/><Relationship Id="rId124" Type="http://schemas.openxmlformats.org/officeDocument/2006/relationships/slide" Target="slides/slide111.xml"/><Relationship Id="rId129" Type="http://schemas.openxmlformats.org/officeDocument/2006/relationships/slide" Target="slides/slide116.xml"/><Relationship Id="rId137" Type="http://schemas.openxmlformats.org/officeDocument/2006/relationships/slide" Target="slides/slide12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11" Type="http://schemas.openxmlformats.org/officeDocument/2006/relationships/slide" Target="slides/slide98.xml"/><Relationship Id="rId132" Type="http://schemas.openxmlformats.org/officeDocument/2006/relationships/slide" Target="slides/slide119.xml"/><Relationship Id="rId140" Type="http://schemas.openxmlformats.org/officeDocument/2006/relationships/slide" Target="slides/slide127.xml"/><Relationship Id="rId145" Type="http://schemas.openxmlformats.org/officeDocument/2006/relationships/slide" Target="slides/slide1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14" Type="http://schemas.openxmlformats.org/officeDocument/2006/relationships/slide" Target="slides/slide101.xml"/><Relationship Id="rId119" Type="http://schemas.openxmlformats.org/officeDocument/2006/relationships/slide" Target="slides/slide106.xml"/><Relationship Id="rId127" Type="http://schemas.openxmlformats.org/officeDocument/2006/relationships/slide" Target="slides/slide11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slide" Target="slides/slide109.xml"/><Relationship Id="rId130" Type="http://schemas.openxmlformats.org/officeDocument/2006/relationships/slide" Target="slides/slide117.xml"/><Relationship Id="rId135" Type="http://schemas.openxmlformats.org/officeDocument/2006/relationships/slide" Target="slides/slide122.xml"/><Relationship Id="rId143" Type="http://schemas.openxmlformats.org/officeDocument/2006/relationships/slide" Target="slides/slide130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slide" Target="slides/slide107.xml"/><Relationship Id="rId125" Type="http://schemas.openxmlformats.org/officeDocument/2006/relationships/slide" Target="slides/slide112.xml"/><Relationship Id="rId141" Type="http://schemas.openxmlformats.org/officeDocument/2006/relationships/slide" Target="slides/slide128.xml"/><Relationship Id="rId14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Relationship Id="rId131" Type="http://schemas.openxmlformats.org/officeDocument/2006/relationships/slide" Target="slides/slide118.xml"/><Relationship Id="rId136" Type="http://schemas.openxmlformats.org/officeDocument/2006/relationships/slide" Target="slides/slide123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26" Type="http://schemas.openxmlformats.org/officeDocument/2006/relationships/slide" Target="slides/slide113.xml"/><Relationship Id="rId14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slide" Target="slides/slide108.xml"/><Relationship Id="rId142" Type="http://schemas.openxmlformats.org/officeDocument/2006/relationships/slide" Target="slides/slide129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9C235-B4F8-470E-A1FE-9A3C75FBB316}" type="datetimeFigureOut">
              <a:rPr lang="th-TH" smtClean="0"/>
              <a:pPr/>
              <a:t>20/07/63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2A556-0429-422A-8AA2-8657572ED81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6321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9902B-0629-43B0-95AF-7F1BCBE05C9F}" type="datetimeFigureOut">
              <a:rPr lang="th-TH" smtClean="0"/>
              <a:pPr/>
              <a:t>20/07/63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9835F-ABEE-44E5-AD75-7C57333CAC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17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15003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58246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87512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5983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90706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800" smtClean="0">
                <a:solidFill>
                  <a:srgbClr val="000000"/>
                </a:solidFill>
                <a:latin typeface="KodchiangUPC" pitchFamily="18" charset="-34"/>
                <a:cs typeface="Angsana New" pitchFamily="18" charset="-34"/>
              </a:rPr>
              <a:t>เสมอ กาฬภักดี-จัดทำ</a:t>
            </a:r>
            <a:endParaRPr lang="th-TH" altLang="en-US" sz="1800" smtClean="0">
              <a:solidFill>
                <a:srgbClr val="000000"/>
              </a:solidFill>
              <a:latin typeface="KodchiangUPC" pitchFamily="18" charset="-34"/>
              <a:cs typeface="Angsana New" pitchFamily="18" charset="-34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3E6D0F04-B11F-4F2B-98B9-2A2335AEA6FE}" type="slidenum">
              <a:rPr lang="en-US" altLang="en-US" sz="180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pPr eaLnBrk="1" hangingPunct="1"/>
              <a:t>92</a:t>
            </a:fld>
            <a:endParaRPr lang="th-TH" altLang="en-US" sz="180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altLang="th-TH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เสมอ กาฬภักดี-จัดทำ</a:t>
            </a:r>
            <a:endParaRPr lang="th-TH" altLang="en-US" smtClean="0">
              <a:solidFill>
                <a:srgbClr val="000000"/>
              </a:solidFill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75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C7133-7E32-46B8-BD2E-6F9EBB88034E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th-TH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9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fld id="{6A0899D2-2AEF-4437-BF8D-55578D9DE41D}" type="slidenum">
              <a:rPr lang="en-US" sz="1200" smtClean="0">
                <a:solidFill>
                  <a:srgbClr val="000000"/>
                </a:solidFill>
                <a:cs typeface="Times New Roman" panose="02020603050405020304" pitchFamily="18" charset="0"/>
              </a:rPr>
              <a:pPr/>
              <a:t>44</a:t>
            </a:fld>
            <a:endParaRPr lang="th-TH" sz="120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46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r>
              <a:rPr lang="en-US" sz="1800" smtClean="0">
                <a:solidFill>
                  <a:srgbClr val="000000"/>
                </a:solidFill>
                <a:latin typeface="Angsana New" panose="02020603050405020304" pitchFamily="18" charset="-34"/>
              </a:rPr>
              <a:t>เสมอ กาฬภักดี-จัดทำ</a:t>
            </a:r>
            <a:endParaRPr lang="th-TH" sz="1800" smtClean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5518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493093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23942DAC-1965-4E0C-B4BA-0306B7BE8C5E}" type="slidenum">
              <a:rPr lang="en-US" sz="1800" smtClean="0">
                <a:solidFill>
                  <a:srgbClr val="000000"/>
                </a:solidFill>
                <a:latin typeface="Angsana New" panose="02020603050405020304" pitchFamily="18" charset="-34"/>
              </a:rPr>
              <a:pPr eaLnBrk="1" hangingPunct="1"/>
              <a:t>49</a:t>
            </a:fld>
            <a:endParaRPr lang="th-TH" sz="1800" smtClean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4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4C614-73D6-45E7-818C-D2F79A91D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40C1A-8BA9-4446-B774-9FA99EED5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39E65C-B275-47BF-8D84-9071A148797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9561775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28 w 5184"/>
                  <a:gd name="T3" fmla="*/ 3159 h 3159"/>
                  <a:gd name="T4" fmla="*/ 5428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6 w 556"/>
                  <a:gd name="T5" fmla="*/ 3159 h 3159"/>
                  <a:gd name="T6" fmla="*/ 58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6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6 w 251"/>
                <a:gd name="T7" fmla="*/ 12 h 12"/>
                <a:gd name="T8" fmla="*/ 266 w 251"/>
                <a:gd name="T9" fmla="*/ 0 h 12"/>
                <a:gd name="T10" fmla="*/ 266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8430 w 251"/>
                <a:gd name="T5" fmla="*/ 12 h 12"/>
                <a:gd name="T6" fmla="*/ 38430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5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53 w 4724"/>
                  <a:gd name="T7" fmla="*/ 12 h 12"/>
                  <a:gd name="T8" fmla="*/ 4953 w 4724"/>
                  <a:gd name="T9" fmla="*/ 0 h 12"/>
                  <a:gd name="T10" fmla="*/ 495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C3DC-899F-4C2C-812B-1DC3FBB7B74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9115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D2ABF-A76B-467F-82D2-A9A62E744ED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93076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7030-A70F-4AE2-ADF5-5F532898A80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23458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F8562-CEBB-4308-830F-E19DEE9986A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11148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B774-CC19-4103-A832-D0A2B64ED92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53448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29372-31BA-44F6-8207-13296E8E397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83658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57395-F395-467E-BF8C-344D1CFBF5F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36959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699F9-6D05-4607-9D2C-76D93328277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2105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C9C79-1A8D-4242-9B0C-CEAE0F2CD45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980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D6BFE-CA8F-4903-8BEC-F9C33B927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C8A7C-2985-415C-8545-76AD91DF28F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46856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CEBBF-7B26-4439-9147-FBC1E633F24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54650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4F63E-F2FF-43F8-8D86-D92430D014E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0311400"/>
      </p:ext>
    </p:extLst>
  </p:cSld>
  <p:clrMapOvr>
    <a:masterClrMapping/>
  </p:clrMapOvr>
  <p:transition>
    <p:pull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0CBA-9DB0-4162-BF29-D7558B84B99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1554101"/>
      </p:ext>
    </p:extLst>
  </p:cSld>
  <p:clrMapOvr>
    <a:masterClrMapping/>
  </p:clrMapOvr>
  <p:transition>
    <p:pull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673E-A966-42E2-A393-8DEB870D708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49489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94 w 5184"/>
                  <a:gd name="T3" fmla="*/ 3159 h 3159"/>
                  <a:gd name="T4" fmla="*/ 539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2 w 556"/>
                  <a:gd name="T5" fmla="*/ 3159 h 3159"/>
                  <a:gd name="T6" fmla="*/ 58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4 w 251"/>
                <a:gd name="T7" fmla="*/ 12 h 12"/>
                <a:gd name="T8" fmla="*/ 264 w 251"/>
                <a:gd name="T9" fmla="*/ 0 h 12"/>
                <a:gd name="T10" fmla="*/ 26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9652 w 251"/>
                <a:gd name="T5" fmla="*/ 12 h 12"/>
                <a:gd name="T6" fmla="*/ 19652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2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21 w 4724"/>
                  <a:gd name="T7" fmla="*/ 12 h 12"/>
                  <a:gd name="T8" fmla="*/ 4921 w 4724"/>
                  <a:gd name="T9" fmla="*/ 0 h 12"/>
                  <a:gd name="T10" fmla="*/ 492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232A-E6B3-4A2F-BA61-99BE729B0C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58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9BA77-B91B-49FF-993D-FE2BD0B51F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054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5A6D4-CDFA-49EF-B6ED-6E57AC276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671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93A3C-EE55-45DC-8A60-E24DA0CED6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885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97B96-09F1-4DB4-9B00-6692011EE3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3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2A779-B371-4979-BB76-49A379E7C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48C3E-1F6E-472B-9F1A-87A3D7F18A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631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653E-AE6A-4EE6-9D37-FEF5DAFE87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244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624E5-F283-4CDD-98A3-683EA86BE8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38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47A21-D965-404B-9BA2-E5EB89224D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130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7EF9-3DED-4D21-BA5C-3F4219D6CA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8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2876F-52A7-43B4-B641-FB1F4C8CBB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786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3206-515A-4B72-9919-3E625C8FF8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05856"/>
      </p:ext>
    </p:extLst>
  </p:cSld>
  <p:clrMapOvr>
    <a:masterClrMapping/>
  </p:clrMapOvr>
  <p:transition>
    <p:pull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632 w 5184"/>
                  <a:gd name="T3" fmla="*/ 3159 h 3159"/>
                  <a:gd name="T4" fmla="*/ 56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10 w 556"/>
                  <a:gd name="T5" fmla="*/ 3159 h 3159"/>
                  <a:gd name="T6" fmla="*/ 61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8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8 w 251"/>
                <a:gd name="T7" fmla="*/ 12 h 12"/>
                <a:gd name="T8" fmla="*/ 278 w 251"/>
                <a:gd name="T9" fmla="*/ 0 h 12"/>
                <a:gd name="T10" fmla="*/ 278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9191 w 251"/>
                <a:gd name="T5" fmla="*/ 12 h 12"/>
                <a:gd name="T6" fmla="*/ 214919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14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145 w 4724"/>
                  <a:gd name="T7" fmla="*/ 12 h 12"/>
                  <a:gd name="T8" fmla="*/ 5145 w 4724"/>
                  <a:gd name="T9" fmla="*/ 0 h 12"/>
                  <a:gd name="T10" fmla="*/ 514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9FBF-866E-4BD8-8F0C-DEDCA1C036D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05494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07AF6-7CCD-4CDD-89D2-C38405616C6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68075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AC45A-FACD-4BC3-94DC-E50DA633A3A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5168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15C0C-7177-498F-B73E-1F8CC680D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54FC6-9DBA-4CA4-9921-B9C631C5A16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60478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AFAD-2DA2-4D50-8AEA-7DFC73815E0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15004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B199-8EAA-4222-A91B-1A46C6FEF37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75490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C74E-404D-40B4-A221-6C90431E8EA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12224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C41FB-CFD3-4156-A88C-93C34E2B2CD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92795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6F19-F6A4-41E8-95F4-9AEDB3605B9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86364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F9BC-821E-4D31-8227-3A7A2B7F36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87588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6C3F-F546-4108-89C3-ECAB5266A1F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55253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3998-322F-46CF-A1F3-B845B4D8CF3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7724191"/>
      </p:ext>
    </p:extLst>
  </p:cSld>
  <p:clrMapOvr>
    <a:masterClrMapping/>
  </p:clrMapOvr>
  <p:transition>
    <p:pull dir="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70DE-A72A-45D5-B7B7-3FC97A52FD4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1389834"/>
      </p:ext>
    </p:extLst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36087-5C70-453F-81F6-E78F43141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2DDC-79EF-4324-9885-A90B1786DD0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7895067"/>
      </p:ext>
    </p:extLst>
  </p:cSld>
  <p:clrMapOvr>
    <a:masterClrMapping/>
  </p:clrMapOvr>
  <p:transition>
    <p:pull dir="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25FB-181E-4292-A20F-C60ACB2949B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0419696"/>
      </p:ext>
    </p:extLst>
  </p:cSld>
  <p:clrMapOvr>
    <a:masterClrMapping/>
  </p:clrMapOvr>
  <p:transition>
    <p:pull dir="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11 w 5184"/>
                  <a:gd name="T3" fmla="*/ 3159 h 3159"/>
                  <a:gd name="T4" fmla="*/ 5411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4 w 556"/>
                  <a:gd name="T5" fmla="*/ 3159 h 3159"/>
                  <a:gd name="T6" fmla="*/ 58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5 w 251"/>
                <a:gd name="T7" fmla="*/ 12 h 12"/>
                <a:gd name="T8" fmla="*/ 265 w 251"/>
                <a:gd name="T9" fmla="*/ 0 h 12"/>
                <a:gd name="T10" fmla="*/ 26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7481 w 251"/>
                <a:gd name="T5" fmla="*/ 12 h 12"/>
                <a:gd name="T6" fmla="*/ 2748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3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37 w 4724"/>
                  <a:gd name="T7" fmla="*/ 12 h 12"/>
                  <a:gd name="T8" fmla="*/ 4937 w 4724"/>
                  <a:gd name="T9" fmla="*/ 0 h 12"/>
                  <a:gd name="T10" fmla="*/ 493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888BF-56A8-4F78-ACD3-52325626B49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58087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49E54-F8D1-4B54-85AE-8E03BA10030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89477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C355A-BDE1-45B3-89E4-741926202081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78721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051E0-D64E-4157-8592-358D98273D9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16576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ABCB6-104C-4E2A-8994-F8E97861586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46312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AB3CA-97B8-4D8C-BFC3-F8FAB79D627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86445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3D294-AE71-46A0-8A65-FB68B66A5A61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11154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DF142-2CC8-4FFD-A94D-A05AAFA830C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618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19AF3-71DF-4E0C-899D-54E9E5229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31C33-6BD8-4D95-8018-11D16D8A937D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70567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0EF81-0DAA-49E5-8838-23E65C0341A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276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14521-B4A8-4AAF-BD7C-609837939B4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01828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34C0F-16E2-46EF-BE38-0DEAD3DF67D7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221590"/>
      </p:ext>
    </p:extLst>
  </p:cSld>
  <p:clrMapOvr>
    <a:masterClrMapping/>
  </p:clrMapOvr>
  <p:transition>
    <p:pull dir="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F0A45-7401-4D9D-A7CA-C4CDF70D6C5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4397077"/>
      </p:ext>
    </p:extLst>
  </p:cSld>
  <p:clrMapOvr>
    <a:masterClrMapping/>
  </p:clrMapOvr>
  <p:transition>
    <p:pull dir="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F1F9E-8450-449E-897B-93FE84DE2442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9240476"/>
      </p:ext>
    </p:extLst>
  </p:cSld>
  <p:clrMapOvr>
    <a:masterClrMapping/>
  </p:clrMapOvr>
  <p:transition>
    <p:pull dir="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FA09F-46DD-4E1E-8321-1A2BEE486E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8515709"/>
      </p:ext>
    </p:extLst>
  </p:cSld>
  <p:clrMapOvr>
    <a:masterClrMapping/>
  </p:clrMapOvr>
  <p:transition>
    <p:pull dir="d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92888-69A7-420B-A669-2D61B0E77FA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9302540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90B551-01AD-4E06-860F-6E9F6D35DC7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046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A56A6-E627-4D96-89F4-2CBCBCDCD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693F7-85A5-4854-A25D-BE38E1689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BB034-2D2A-4890-9B81-DC45D2545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A881B-DAB5-4A06-ADE5-60E9ACFE6B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B3332-DBE1-41AD-ABF4-498DD1A36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69A44-0CE2-4E67-9CF8-5AE854674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63F4D-3A11-4E60-9791-E3F10FD31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06D98-7C9D-4562-99FD-AD7B930B7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1BC3D-C250-45F5-A717-6D0E5C01C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DE936-6E4A-43E6-ABF3-301AE6072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74A2-206E-4CCE-869A-1CBBFEAB0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2027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D0DD0-4153-4B4D-9D63-E6177DD4D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1418B-5BF6-4C75-9868-7A5A9FA21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3EC1B-97AE-443D-8E23-D7D515D4DC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C3902-3F18-4622-B214-5780957A3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287C9-DE7F-4DF2-8F0B-841DE86AF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D385B-9883-4287-A55F-230643BF9D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F17D8-BC16-46F6-A8FD-6BC15970B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468C0-E877-4F76-92B5-209B2D889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785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785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DACE6-F07C-4CA1-A26C-8692AEC22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24037-2016-436D-9340-79D59C19A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63904-A541-4EA1-A8A5-BECE92C02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C7444-1E04-4191-8D84-9B2588FEDB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BE461-CBF8-475F-8C61-8A7F66921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DF6FF-F7A3-4C30-8082-1370CB4AA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C76DA-58F2-492C-8A0B-A32B11498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2D792-79A9-4893-A5B9-DE4EC924A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FB061-4C54-4AB5-A9DB-162F12D3B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9D31C-B00A-4804-AB01-989050DB55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8B608-7BDE-4A54-BDD3-2AF7EBF21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F324A-9D6C-4866-8F21-2F37BAF764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58A5B-73B4-4667-9FBC-29F3EC9B6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09F95-6231-4E98-AF0B-FA96888F8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2B4CA-72C2-4051-A067-BD77F234E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4D359-B71A-4903-80E6-AD605FEA0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DBE07-FD36-4D41-8C39-D99252BEA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D35E1-816B-4834-8D87-ABEB58DB3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7F50D-55A9-449B-BFF6-19CFF434B8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1B81C-F93A-4F65-849E-0820EF8B7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02132-9F94-4D1C-8DA1-2516066AA6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3B547-8205-4FA0-A21B-007F8D90F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65A27-D1B5-46EF-9D2B-DAE452176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FBD82-9F03-4203-9530-2DCBE524F7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656B2-7852-44B3-A85B-B9F08E416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64FA4-1020-4765-AEBA-CF5CBB403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507E-C8D6-4A5F-B65F-B4D864E46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70E01-7B0F-4819-932F-E51535118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04F94-81D8-4E56-A04D-E17EABA7D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63BF8-AABE-45F7-98ED-61971CE87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6A8C5-81A7-4FAC-BAA2-133C68C98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B95C6-DBAC-49AF-B526-E9717F846A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D6238-3DED-4968-A875-C6B0239554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0FBE-D087-448A-85F1-8E3CFFE85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F2349-D7A0-48B5-853B-AF2CDD9C2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571A9-5EB3-4CC6-A93D-2C9F953FD9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17970-1AB6-41BF-8076-FDF38E7489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15E36-C8DB-4E64-9B26-EA1AC97D3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0B9AF-A55D-4FED-8F44-DB065E0B3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82827-B09D-4999-A1E8-02EAB52F5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338D3-DA9A-4173-8D8C-D9B934F4E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F677B-5822-4B4B-8A9A-5A7D5D9B2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65FA4-4CC5-4D75-A1F2-263523D87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EFA12-205C-4BA4-9EB7-DCF041765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9B540-3D95-479D-AC91-9822E48477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35305-0D9D-4CAE-AEE0-312658A5D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16DBB-A310-42FF-908E-BB77E390DF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C5E0A-4AA3-483A-9F30-0E09864A6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2EA4C-3941-485B-9E59-ED8F0B6B86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12F1C-60E4-4F47-9186-67D09C028E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CF77-7ED2-42C5-BD96-E5AA8655E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B850-33D7-4535-87AA-7C5EF4D0E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9880F-0EE3-4160-B018-F070EA676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36116-297D-4D15-92CE-5FBC653AC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79487-DFA8-46A1-AC83-284307C7D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6C691-37D2-4A89-B2D5-461B60295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BCD00-1DEE-4BE0-9D6E-7B22CADE82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16A94-3954-465C-9161-FAD134415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0819B-F7C5-42E2-B97E-647BF3E68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BC838-5EE5-42BD-B2D2-8FBD7DB01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84E3-A6E9-427B-B59C-2DB6CC3F3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16 w 5184"/>
                  <a:gd name="T3" fmla="*/ 3159 h 3159"/>
                  <a:gd name="T4" fmla="*/ 521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0 w 556"/>
                  <a:gd name="T5" fmla="*/ 3159 h 3159"/>
                  <a:gd name="T6" fmla="*/ 56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3 w 251"/>
                <a:gd name="T7" fmla="*/ 12 h 12"/>
                <a:gd name="T8" fmla="*/ 253 w 251"/>
                <a:gd name="T9" fmla="*/ 0 h 12"/>
                <a:gd name="T10" fmla="*/ 25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491 w 251"/>
                <a:gd name="T5" fmla="*/ 12 h 12"/>
                <a:gd name="T6" fmla="*/ 49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8D0739-C2E9-4946-B116-2B425E61D03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365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AAB40-A160-4A17-BA42-49F54E73B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2AC631-EE21-49AB-9C40-99630935007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12491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4A5F1E-1D21-40FF-8D1B-B9D8AD7ABC4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53867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A03512-FC63-4638-9450-40FC6230894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51309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A16267-1835-4FFE-B840-D05C8BCC465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45086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A26A1F-E82B-4D7C-9017-62CB6711F3C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95331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2E589D-616D-4228-9324-9467592E87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5128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39E747-2D88-474D-A55E-175EEF88D3B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95136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F061FE-BC5F-459F-A497-BC980A49833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5673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FA470B-2BE6-4C33-BA8F-36769C1DBED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36930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CEA863-DAA5-40F7-82D0-A7EC82E9B65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287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B81E53-090D-4F3F-8BFE-28CB8E8AE4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28 w 5184"/>
                <a:gd name="T3" fmla="*/ 3159 h 3159"/>
                <a:gd name="T4" fmla="*/ 5428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6 w 556"/>
                <a:gd name="T5" fmla="*/ 3159 h 3159"/>
                <a:gd name="T6" fmla="*/ 58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5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5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53 w 4724"/>
                  <a:gd name="T7" fmla="*/ 12 h 12"/>
                  <a:gd name="T8" fmla="*/ 4953 w 4724"/>
                  <a:gd name="T9" fmla="*/ 0 h 12"/>
                  <a:gd name="T10" fmla="*/ 495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8430 w 251"/>
                  <a:gd name="T5" fmla="*/ 12 h 12"/>
                  <a:gd name="T6" fmla="*/ 38430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6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6 w 251"/>
                  <a:gd name="T7" fmla="*/ 12 h 12"/>
                  <a:gd name="T8" fmla="*/ 266 w 251"/>
                  <a:gd name="T9" fmla="*/ 0 h 12"/>
                  <a:gd name="T10" fmla="*/ 266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41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EEB2DE8-DDE9-468C-AD2F-570E1F66D0A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45393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94 w 5184"/>
                <a:gd name="T3" fmla="*/ 3159 h 3159"/>
                <a:gd name="T4" fmla="*/ 539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2 w 556"/>
                <a:gd name="T5" fmla="*/ 3159 h 3159"/>
                <a:gd name="T6" fmla="*/ 58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2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21 w 4724"/>
                  <a:gd name="T7" fmla="*/ 12 h 12"/>
                  <a:gd name="T8" fmla="*/ 4921 w 4724"/>
                  <a:gd name="T9" fmla="*/ 0 h 12"/>
                  <a:gd name="T10" fmla="*/ 492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9652 w 251"/>
                  <a:gd name="T5" fmla="*/ 12 h 12"/>
                  <a:gd name="T6" fmla="*/ 19652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4 w 251"/>
                  <a:gd name="T7" fmla="*/ 12 h 12"/>
                  <a:gd name="T8" fmla="*/ 264 w 251"/>
                  <a:gd name="T9" fmla="*/ 0 h 12"/>
                  <a:gd name="T10" fmla="*/ 26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41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41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18C54B4-6205-4A14-89F1-47E6F64C1A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618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127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632 w 5184"/>
                <a:gd name="T3" fmla="*/ 3159 h 3159"/>
                <a:gd name="T4" fmla="*/ 56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7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10 w 556"/>
                <a:gd name="T5" fmla="*/ 3159 h 3159"/>
                <a:gd name="T6" fmla="*/ 61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127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127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14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145 w 4724"/>
                  <a:gd name="T7" fmla="*/ 12 h 12"/>
                  <a:gd name="T8" fmla="*/ 5145 w 4724"/>
                  <a:gd name="T9" fmla="*/ 0 h 12"/>
                  <a:gd name="T10" fmla="*/ 514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149191 w 251"/>
                  <a:gd name="T5" fmla="*/ 12 h 12"/>
                  <a:gd name="T6" fmla="*/ 214919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8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8 w 251"/>
                  <a:gd name="T7" fmla="*/ 12 h 12"/>
                  <a:gd name="T8" fmla="*/ 278 w 251"/>
                  <a:gd name="T9" fmla="*/ 0 h 12"/>
                  <a:gd name="T10" fmla="*/ 278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41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A9E88B3-C574-4B3B-8B65-91F29C1D7A5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590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4344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11 w 5184"/>
                <a:gd name="T3" fmla="*/ 3159 h 3159"/>
                <a:gd name="T4" fmla="*/ 5411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45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4 w 556"/>
                <a:gd name="T5" fmla="*/ 3159 h 3159"/>
                <a:gd name="T6" fmla="*/ 58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530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4347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8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9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3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37 w 4724"/>
                  <a:gd name="T7" fmla="*/ 12 h 12"/>
                  <a:gd name="T8" fmla="*/ 4937 w 4724"/>
                  <a:gd name="T9" fmla="*/ 0 h 12"/>
                  <a:gd name="T10" fmla="*/ 493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0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1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3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7481 w 251"/>
                  <a:gd name="T5" fmla="*/ 12 h 12"/>
                  <a:gd name="T6" fmla="*/ 2748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4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5 w 251"/>
                  <a:gd name="T7" fmla="*/ 12 h 12"/>
                  <a:gd name="T8" fmla="*/ 265 w 251"/>
                  <a:gd name="T9" fmla="*/ 0 h 12"/>
                  <a:gd name="T10" fmla="*/ 26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41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6A19F26F-39F6-4282-B50A-6306B831F22C}" type="slidenum">
              <a:rPr lang="en-US" smtClean="0"/>
              <a:pPr/>
              <a:t>‹#›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1851104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73930D-96D0-41C4-B5FE-7EB16EB1E2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7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872469-3AD2-4B74-860E-14137B5A2C7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D0777D-F82F-4B80-B618-3B5271D7B7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4FB346-76F4-4F4A-9AC1-F612B08F24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A5AC90-694C-4BC7-B7A8-5C6AE26D383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F04A76-62BC-4508-AB59-7FCF6356F2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3E96CB-967F-497B-8324-076A307F5A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4344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16 w 5184"/>
                <a:gd name="T3" fmla="*/ 3159 h 3159"/>
                <a:gd name="T4" fmla="*/ 521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45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0 w 556"/>
                <a:gd name="T5" fmla="*/ 3159 h 3159"/>
                <a:gd name="T6" fmla="*/ 56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434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4347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8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9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0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1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3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491 w 251"/>
                  <a:gd name="T5" fmla="*/ 12 h 12"/>
                  <a:gd name="T6" fmla="*/ 49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4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3 w 251"/>
                  <a:gd name="T7" fmla="*/ 12 h 12"/>
                  <a:gd name="T8" fmla="*/ 253 w 251"/>
                  <a:gd name="T9" fmla="*/ 0 h 12"/>
                  <a:gd name="T10" fmla="*/ 25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41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2C1BA98-7172-4B46-98D4-19C67A80324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32999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hyperlink" Target="mailto:samerkan27@hotmail.com" TargetMode="External"/><Relationship Id="rId1" Type="http://schemas.openxmlformats.org/officeDocument/2006/relationships/slideLayout" Target="../slideLayouts/slideLayout1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Oval 2"/>
          <p:cNvSpPr>
            <a:spLocks noChangeArrowheads="1"/>
          </p:cNvSpPr>
          <p:nvPr/>
        </p:nvSpPr>
        <p:spPr bwMode="auto">
          <a:xfrm>
            <a:off x="755650" y="1052513"/>
            <a:ext cx="7848600" cy="4343400"/>
          </a:xfrm>
          <a:prstGeom prst="ellipse">
            <a:avLst/>
          </a:prstGeom>
          <a:solidFill>
            <a:schemeClr val="bg1"/>
          </a:solidFill>
          <a:ln w="222250">
            <a:pattFill prst="weave">
              <a:fgClr>
                <a:srgbClr val="CC66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589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6"/>
          <a:stretch>
            <a:fillRect/>
          </a:stretch>
        </p:blipFill>
        <p:spPr bwMode="auto">
          <a:xfrm>
            <a:off x="7432675" y="3581400"/>
            <a:ext cx="17113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6"/>
          <a:stretch>
            <a:fillRect/>
          </a:stretch>
        </p:blipFill>
        <p:spPr bwMode="auto">
          <a:xfrm>
            <a:off x="304800" y="3581400"/>
            <a:ext cx="19399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357438"/>
            <a:ext cx="66944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6"/>
          <a:stretch>
            <a:fillRect/>
          </a:stretch>
        </p:blipFill>
        <p:spPr bwMode="auto">
          <a:xfrm>
            <a:off x="685800" y="3733800"/>
            <a:ext cx="254952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214813"/>
            <a:ext cx="17303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857375" y="3857625"/>
            <a:ext cx="5000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th-TH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LilyUPC" pitchFamily="34" charset="-34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285752" y="1000108"/>
            <a:ext cx="957266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h-TH" sz="8000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LilyUPC" pitchFamily="34" charset="-34"/>
              </a:rPr>
              <a:t>  </a:t>
            </a:r>
          </a:p>
          <a:p>
            <a:pPr algn="ctr">
              <a:defRPr/>
            </a:pPr>
            <a:r>
              <a:rPr lang="th-TH" sz="8000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LilyUPC" pitchFamily="34" charset="-34"/>
              </a:rPr>
              <a:t> </a:t>
            </a:r>
            <a:r>
              <a:rPr lang="th-TH" sz="8000" kern="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LilyUPC" pitchFamily="34" charset="-34"/>
              </a:rPr>
              <a:t> </a:t>
            </a:r>
          </a:p>
          <a:p>
            <a:pPr algn="ctr">
              <a:defRPr/>
            </a:pPr>
            <a:r>
              <a:rPr lang="th-TH" sz="8000" kern="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LilyUPC" pitchFamily="34" charset="-34"/>
              </a:rPr>
              <a:t>การเสริมสร้างวินัย/ระบบคุณธรรม</a:t>
            </a:r>
            <a:endParaRPr lang="th-TH" sz="8000" kern="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j-ea"/>
              <a:cs typeface="LilyUPC" pitchFamily="34" charset="-34"/>
            </a:endParaRPr>
          </a:p>
          <a:p>
            <a:pPr algn="ctr">
              <a:defRPr/>
            </a:pPr>
            <a:r>
              <a:rPr lang="th-TH" sz="8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LilyUPC" pitchFamily="34" charset="-34"/>
              </a:rPr>
              <a:t> </a:t>
            </a:r>
            <a:r>
              <a:rPr lang="th-TH" sz="8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j-ea"/>
                <a:cs typeface="LilyUPC" pitchFamily="34" charset="-34"/>
              </a:rPr>
              <a:t>และกฎระเบียบที่สำคัญ</a:t>
            </a:r>
          </a:p>
          <a:p>
            <a:pPr algn="ctr">
              <a:defRPr/>
            </a:pPr>
            <a:r>
              <a:rPr lang="th-TH" sz="8000" kern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LilyUPC" pitchFamily="34" charset="-34"/>
              </a:rPr>
              <a:t>      </a:t>
            </a:r>
            <a:endParaRPr lang="th-TH" sz="80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+mj-ea"/>
              <a:cs typeface="LilyUPC" pitchFamily="34" charset="-34"/>
            </a:endParaRPr>
          </a:p>
          <a:p>
            <a:pPr>
              <a:defRPr/>
            </a:pPr>
            <a:r>
              <a:rPr lang="th-TH" sz="800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j-ea"/>
                <a:cs typeface="LilyUPC" pitchFamily="34" charset="-34"/>
              </a:rPr>
              <a:t>        </a:t>
            </a:r>
            <a:endParaRPr lang="th-TH" sz="8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j-ea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855129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WordArt 3"/>
          <p:cNvSpPr>
            <a:spLocks noChangeArrowheads="1" noChangeShapeType="1" noTextEdit="1"/>
          </p:cNvSpPr>
          <p:nvPr/>
        </p:nvSpPr>
        <p:spPr bwMode="auto">
          <a:xfrm>
            <a:off x="500063" y="2857500"/>
            <a:ext cx="8143875" cy="1214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th-TH" sz="3600" b="1" kern="10" smtClean="0"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วินัย และการรักษาวินัย</a:t>
            </a:r>
          </a:p>
        </p:txBody>
      </p:sp>
    </p:spTree>
    <p:extLst>
      <p:ext uri="{BB962C8B-B14F-4D97-AF65-F5344CB8AC3E}">
        <p14:creationId xmlns:p14="http://schemas.microsoft.com/office/powerpoint/2010/main" val="3920371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th-TH" sz="54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ประมาทเลินเล่ออย่างร้ายแรง</a:t>
            </a:r>
            <a:endParaRPr lang="th-TH" sz="5400" dirty="0">
              <a:solidFill>
                <a:schemeClr val="accent1">
                  <a:lumMod val="40000"/>
                  <a:lumOff val="6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125538"/>
            <a:ext cx="8434387" cy="49244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  <a:defRPr/>
            </a:pPr>
            <a:r>
              <a:rPr lang="th-TH" sz="4400" b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</a:t>
            </a: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มีลักษณะไปในทางที่บุคคลนั้น ได้</a:t>
            </a:r>
            <a:r>
              <a:rPr lang="th-TH" sz="4400" b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กระทำ                 ไปโดย</a:t>
            </a: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ขาดความระมัดระวัง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ที่เบี่ยงเบนไปจากเกณฑ์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มาตรฐาน      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อย่าง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มาก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เช่น 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พึงคาดเห็นได้ว่า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เสียหาย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อาจเกิดขึ้นได้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หรือ 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หาก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ระมัดระวัง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สัก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เล็กน้อย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ก็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คงคาดเห็นการอัน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อาจเกิด</a:t>
            </a:r>
            <a:endParaRPr lang="th-TH" sz="4400" b="1" dirty="0">
              <a:solidFill>
                <a:schemeClr val="bg1">
                  <a:lumMod val="20000"/>
                  <a:lumOff val="8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ความ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เสียหายเช่นนั้น</a:t>
            </a:r>
            <a:endParaRPr lang="th-TH" dirty="0">
              <a:solidFill>
                <a:schemeClr val="bg1">
                  <a:lumMod val="20000"/>
                  <a:lumOff val="8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856663" cy="1354137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5400" dirty="0">
                <a:solidFill>
                  <a:srgbClr val="FFFF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กรณีที่ถือว่า </a:t>
            </a:r>
            <a:r>
              <a:rPr lang="th-TH" sz="5400" dirty="0" smtClean="0">
                <a:solidFill>
                  <a:srgbClr val="FFFF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th-TH" sz="5400" dirty="0" smtClean="0">
                <a:solidFill>
                  <a:srgbClr val="FFFF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5400" dirty="0" smtClean="0">
                <a:solidFill>
                  <a:srgbClr val="FFFF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th-TH" sz="5400" dirty="0">
                <a:solidFill>
                  <a:srgbClr val="FFFF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ประมาทเลินเล่ออย่างร้ายแรง”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773238"/>
            <a:ext cx="7427912" cy="4525962"/>
          </a:xfrm>
        </p:spPr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th-TH" sz="4000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ไม่ได้ใช้ความระมัดระวังเลยสักนิด</a:t>
            </a:r>
          </a:p>
          <a:p>
            <a:pPr marL="609600" indent="-609600">
              <a:buFontTx/>
              <a:buAutoNum type="arabicPeriod"/>
              <a:defRPr/>
            </a:pPr>
            <a:r>
              <a:rPr lang="th-TH" sz="4000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ทำผิดซ้ำๆในเรื่องแบบเดียวกัน</a:t>
            </a:r>
          </a:p>
          <a:p>
            <a:pPr marL="609600" indent="-609600">
              <a:buFontTx/>
              <a:buAutoNum type="arabicPeriod"/>
              <a:defRPr/>
            </a:pPr>
            <a:r>
              <a:rPr lang="th-TH" sz="4000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ปฏิบัติผิดมาตรฐานวิชาชีพ</a:t>
            </a:r>
          </a:p>
          <a:p>
            <a:pPr marL="609600" indent="-609600">
              <a:buFontTx/>
              <a:buAutoNum type="arabicPeriod"/>
              <a:defRPr/>
            </a:pPr>
            <a:r>
              <a:rPr lang="th-TH" sz="4000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ฝ่าฝืนกฎหมาย/ระเบียบ</a:t>
            </a:r>
          </a:p>
          <a:p>
            <a:pPr marL="609600" indent="-609600">
              <a:buFontTx/>
              <a:buAutoNum type="arabicPeriod"/>
              <a:defRPr/>
            </a:pPr>
            <a:r>
              <a:rPr lang="th-TH" sz="4000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กฎหมาย/ระเบียบ กำหนด  วิธีปฏิบัติไว้        แต่ไม่ได้ทำ หรือปฏิบัติตามนั้น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สี่เหลี่ยมผืนผ้า 4"/>
          <p:cNvSpPr/>
          <p:nvPr/>
        </p:nvSpPr>
        <p:spPr>
          <a:xfrm>
            <a:off x="0" y="0"/>
            <a:ext cx="9144000" cy="655637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1"/>
            </a:contourClr>
          </a:sp3d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th-TH" sz="6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6000" b="1" u="sng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เหตุสุดวิสัย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1. เหตุใดๆ อันจะเกิดขึ้น หรือจะให้ผลพิบัติ </a:t>
            </a:r>
          </a:p>
          <a:p>
            <a:pPr eaLnBrk="1" hangingPunct="1">
              <a:lnSpc>
                <a:spcPct val="6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 eaLnBrk="1" hangingPunct="1">
              <a:lnSpc>
                <a:spcPct val="6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2. เป็นเหตุที่ไม่สามารถป้องกันได้ </a:t>
            </a:r>
          </a:p>
          <a:p>
            <a:pPr eaLnBrk="1" hangingPunct="1">
              <a:lnSpc>
                <a:spcPct val="6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</a:t>
            </a:r>
          </a:p>
          <a:p>
            <a:pPr eaLnBrk="1" hangingPunct="1">
              <a:lnSpc>
                <a:spcPct val="6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3. แม้บุคคลผู้ต้องประสบหรือใกล้จะต้อง</a:t>
            </a:r>
          </a:p>
          <a:p>
            <a:pPr eaLnBrk="1" hangingPunct="1">
              <a:lnSpc>
                <a:spcPct val="60000"/>
              </a:lnSpc>
              <a:defRPr/>
            </a:pPr>
            <a:endParaRPr lang="th-TH" sz="44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6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ประสบ จะได้จัดการระมัดระวังตามสมควร </a:t>
            </a:r>
          </a:p>
          <a:p>
            <a:pPr eaLnBrk="1" hangingPunct="1">
              <a:lnSpc>
                <a:spcPct val="60000"/>
              </a:lnSpc>
              <a:defRPr/>
            </a:pPr>
            <a:endParaRPr lang="th-TH" sz="44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6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อันพึงคาดหมายได้จากบุคคลในฐานะ</a:t>
            </a:r>
          </a:p>
          <a:p>
            <a:pPr eaLnBrk="1" hangingPunct="1">
              <a:lnSpc>
                <a:spcPct val="60000"/>
              </a:lnSpc>
              <a:defRPr/>
            </a:pPr>
            <a:endParaRPr lang="th-TH" sz="44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6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และภาวะเช่น</a:t>
            </a:r>
            <a:endParaRPr lang="th-TH" sz="440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83AE8-422F-42D2-B63F-76B4C61CF193}" type="slidenum">
              <a:rPr lang="en-US" altLang="en-US" smtClean="0"/>
              <a:pPr>
                <a:defRPr/>
              </a:pPr>
              <a:t>103</a:t>
            </a:fld>
            <a:endParaRPr lang="th-TH" altLang="en-US" smtClean="0"/>
          </a:p>
        </p:txBody>
      </p:sp>
      <p:sp>
        <p:nvSpPr>
          <p:cNvPr id="7639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785937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altLang="en-US" sz="60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ถ้าไม่ได้ทำโดย จงใจ/ประมาท/               เหตุสุดวิสัย</a:t>
            </a:r>
          </a:p>
        </p:txBody>
      </p:sp>
      <p:sp>
        <p:nvSpPr>
          <p:cNvPr id="293892" name="Rectangle 3"/>
          <p:cNvSpPr>
            <a:spLocks noChangeArrowheads="1"/>
          </p:cNvSpPr>
          <p:nvPr/>
        </p:nvSpPr>
        <p:spPr bwMode="auto">
          <a:xfrm>
            <a:off x="684213" y="22050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altLang="en-US" sz="60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แม้จะทำให้คนอื่นเสียหาย</a:t>
            </a:r>
          </a:p>
        </p:txBody>
      </p:sp>
      <p:sp>
        <p:nvSpPr>
          <p:cNvPr id="293893" name="Rectangle 4"/>
          <p:cNvSpPr>
            <a:spLocks noChangeArrowheads="1"/>
          </p:cNvSpPr>
          <p:nvPr/>
        </p:nvSpPr>
        <p:spPr bwMode="auto">
          <a:xfrm>
            <a:off x="642938" y="5072063"/>
            <a:ext cx="77724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altLang="en-US" sz="6000" b="1">
                <a:solidFill>
                  <a:srgbClr val="FF00FF"/>
                </a:solidFill>
                <a:latin typeface="JasmineUPC" pitchFamily="18" charset="-34"/>
                <a:cs typeface="JasmineUPC" pitchFamily="18" charset="-34"/>
              </a:rPr>
              <a:t>ไม่ต้องรับผิดชดใช้ค่าสินไหมฯ</a:t>
            </a:r>
          </a:p>
        </p:txBody>
      </p:sp>
      <p:sp>
        <p:nvSpPr>
          <p:cNvPr id="293894" name="AutoShape 6"/>
          <p:cNvSpPr>
            <a:spLocks noChangeArrowheads="1"/>
          </p:cNvSpPr>
          <p:nvPr/>
        </p:nvSpPr>
        <p:spPr bwMode="auto">
          <a:xfrm>
            <a:off x="4286250" y="2000250"/>
            <a:ext cx="719138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4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3895" name="AutoShape 7"/>
          <p:cNvSpPr>
            <a:spLocks noChangeArrowheads="1"/>
          </p:cNvSpPr>
          <p:nvPr/>
        </p:nvSpPr>
        <p:spPr bwMode="auto">
          <a:xfrm>
            <a:off x="4356100" y="3357563"/>
            <a:ext cx="719138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4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3896" name="AutoShape 8"/>
          <p:cNvSpPr>
            <a:spLocks noChangeArrowheads="1"/>
          </p:cNvSpPr>
          <p:nvPr/>
        </p:nvSpPr>
        <p:spPr bwMode="auto">
          <a:xfrm>
            <a:off x="4357688" y="4714875"/>
            <a:ext cx="719137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4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571500" y="3571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altLang="en-US" sz="6600" b="1">
                <a:solidFill>
                  <a:srgbClr val="33CCCC"/>
                </a:solidFill>
                <a:latin typeface="JasmineUPC" pitchFamily="18" charset="-34"/>
                <a:cs typeface="JasmineUPC" pitchFamily="18" charset="-34"/>
              </a:rPr>
              <a:t>ไม่ถือว่าเป็นการทำละเมิด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CBB9B-4F7D-48D3-A232-CA221D0551E1}" type="slidenum">
              <a:rPr lang="en-US" altLang="en-US" smtClean="0"/>
              <a:pPr>
                <a:defRPr/>
              </a:pPr>
              <a:t>104</a:t>
            </a:fld>
            <a:endParaRPr lang="th-TH" altLang="en-US" smtClean="0"/>
          </a:p>
        </p:txBody>
      </p:sp>
      <p:sp>
        <p:nvSpPr>
          <p:cNvPr id="7649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altLang="en-US" sz="66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คำนิยาม </a:t>
            </a:r>
          </a:p>
        </p:txBody>
      </p:sp>
      <p:sp>
        <p:nvSpPr>
          <p:cNvPr id="76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9144000" cy="5643562"/>
          </a:xfrm>
          <a:gradFill rotWithShape="1">
            <a:gsLst>
              <a:gs pos="0">
                <a:srgbClr val="8C3D91"/>
              </a:gs>
              <a:gs pos="6000">
                <a:srgbClr val="7005D4"/>
              </a:gs>
              <a:gs pos="14999">
                <a:srgbClr val="181CC7"/>
              </a:gs>
              <a:gs pos="30000">
                <a:srgbClr val="0A128C"/>
              </a:gs>
              <a:gs pos="50000">
                <a:srgbClr val="000000"/>
              </a:gs>
              <a:gs pos="70000">
                <a:srgbClr val="0A128C"/>
              </a:gs>
              <a:gs pos="85001">
                <a:srgbClr val="181CC7"/>
              </a:gs>
              <a:gs pos="94000">
                <a:srgbClr val="7005D4"/>
              </a:gs>
              <a:gs pos="100000">
                <a:srgbClr val="8C3D91"/>
              </a:gs>
            </a:gsLst>
            <a:lin ang="2700000" scaled="1"/>
          </a:gra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altLang="en-US" sz="4800" smtClean="0">
                <a:cs typeface="KodchiangUPC" pitchFamily="18" charset="-34"/>
              </a:rPr>
              <a:t>	</a:t>
            </a:r>
            <a:r>
              <a:rPr lang="th-TH" altLang="en-US" sz="400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 1. เจ้าหน้าที่ หมายถึง </a:t>
            </a:r>
          </a:p>
          <a:p>
            <a:pPr eaLnBrk="1" hangingPunct="1">
              <a:lnSpc>
                <a:spcPct val="40000"/>
              </a:lnSpc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         - ข้าราชการ/พนักงาน/ลูกจ้าง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         - ผู้ปฏิบัติงานประเภทอื่น ไม่ว่าจะแต่งตั้ง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            ในฐานะกรรมการ หรือฐานะอื่นใด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2. หน่วยงานของรัฐ หมายถึง            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	   - กระทรวง/ทบวง/กรม/ส่วนราชการอื่น                             	   - ราชการภูมิภาค/ราชการท้องถิ่น/รัฐวิสาหกิจ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- หน่วยงานอื่นของรัฐที่พระกฤษฎีกากำหนดไว้             	            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02FE6-D256-4241-A763-4B700253E952}" type="slidenum">
              <a:rPr lang="en-US" altLang="en-US" smtClean="0"/>
              <a:pPr>
                <a:defRPr/>
              </a:pPr>
              <a:t>105</a:t>
            </a:fld>
            <a:endParaRPr lang="th-TH" altLang="en-US" smtClean="0"/>
          </a:p>
        </p:txBody>
      </p:sp>
      <p:sp>
        <p:nvSpPr>
          <p:cNvPr id="76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altLang="en-US" sz="54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สาระสำคัญ</a:t>
            </a:r>
          </a:p>
        </p:txBody>
      </p:sp>
      <p:sp>
        <p:nvSpPr>
          <p:cNvPr id="76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71600"/>
            <a:ext cx="8715375" cy="527208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     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1.จนท.กระทำละเมิดในการปฏิบัติหน้าที่     </a:t>
            </a: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1.1 </a:t>
            </a:r>
            <a:r>
              <a:rPr lang="th-TH" altLang="en-US" sz="40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กรณีทำให้หน่วยงานของรัฐเสียหาย </a:t>
            </a: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(1) ประมาทเลินเล่อไม่ร้ายแรง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- จนท.ไม่ต้องรับผิดชดใช้ค่าสินไหมทดแทน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(2) จงใจ/ประมาทเลินเล่ออย่างร้ายแรง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- จนท. ต้องรับผิดชดใช้ค่าสินไหมทดแทน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  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3857625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en-US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altLang="en-US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altLang="en-US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altLang="en-US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altLang="en-US" sz="400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altLang="en-US" sz="400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endParaRPr lang="th-TH" altLang="en-US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66979" name="ตัวยึดเนื้อหา 4"/>
          <p:cNvSpPr>
            <a:spLocks noGrp="1"/>
          </p:cNvSpPr>
          <p:nvPr>
            <p:ph idx="1"/>
          </p:nvPr>
        </p:nvSpPr>
        <p:spPr>
          <a:xfrm>
            <a:off x="500063" y="785813"/>
            <a:ext cx="8372475" cy="5143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 จ่ายค่าเสียหายคดีรักษาพยาบาล</a:t>
            </a:r>
            <a:endParaRPr lang="en-US" altLang="en-US" sz="4400" b="1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2. </a:t>
            </a:r>
            <a:r>
              <a:rPr lang="en-US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รถราชการ/ทรัพย์สินราชการ ชำรุดเสียหาย/ถูก โจรกรรม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3. เบิกจ่ายเงินโดยผิดกฎหมาย/ระเบียบ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4. การจัดซื้อ/จัดจ้าง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altLang="en-US" sz="4400" b="1" smtClean="0">
                <a:latin typeface="JasmineUPC" pitchFamily="18" charset="-34"/>
                <a:cs typeface="JasmineUPC" pitchFamily="18" charset="-34"/>
              </a:rPr>
              <a:t>5. ทุจริต/ยักยอกเงินของทางราชก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6. เพลิงไหม้</a:t>
            </a:r>
            <a:endParaRPr lang="th-TH" altLang="en-US" sz="4400" b="1" smtClean="0"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endParaRPr lang="th-TH" altLang="en-US" b="1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endParaRPr lang="th-TH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8E40A-5BA0-4BA0-AC59-BE2BEA63EEF7}" type="slidenum">
              <a:rPr lang="en-US" altLang="en-US" smtClean="0"/>
              <a:pPr>
                <a:defRPr/>
              </a:pPr>
              <a:t>107</a:t>
            </a:fld>
            <a:endParaRPr lang="th-TH" altLang="en-US" smtClean="0"/>
          </a:p>
        </p:txBody>
      </p:sp>
      <p:sp>
        <p:nvSpPr>
          <p:cNvPr id="77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altLang="en-US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กรณีละเมิดในการปฏิบัติหน้าที่-รัฐเสียหาย</a:t>
            </a:r>
          </a:p>
        </p:txBody>
      </p:sp>
      <p:sp>
        <p:nvSpPr>
          <p:cNvPr id="77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715000"/>
          </a:xfrm>
        </p:spPr>
        <p:txBody>
          <a:bodyPr/>
          <a:lstStyle/>
          <a:p>
            <a:pPr eaLnBrk="1" hangingPunct="1">
              <a:lnSpc>
                <a:spcPct val="55000"/>
              </a:lnSpc>
              <a:buFontTx/>
              <a:buNone/>
              <a:defRPr/>
            </a:pPr>
            <a:endParaRPr lang="th-TH" altLang="en-US" sz="4000" b="1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55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	      </a:t>
            </a: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1. รถราชการเสียหาย/สูญหาย</a:t>
            </a:r>
          </a:p>
          <a:p>
            <a:pPr eaLnBrk="1" hangingPunct="1">
              <a:lnSpc>
                <a:spcPct val="55000"/>
              </a:lnSpc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           - รถคว่ำ(ไม่มีคู่กรณี)</a:t>
            </a:r>
          </a:p>
          <a:p>
            <a:pPr eaLnBrk="1" hangingPunct="1">
              <a:lnSpc>
                <a:spcPct val="55000"/>
              </a:lnSpc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           - รถชนกัน </a:t>
            </a:r>
          </a:p>
          <a:p>
            <a:pPr eaLnBrk="1" hangingPunct="1">
              <a:lnSpc>
                <a:spcPct val="55000"/>
              </a:lnSpc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           - รถถูกโจรกรรม</a:t>
            </a:r>
          </a:p>
          <a:p>
            <a:pPr eaLnBrk="1" hangingPunct="1">
              <a:lnSpc>
                <a:spcPct val="55000"/>
              </a:lnSpc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    </a:t>
            </a:r>
            <a:r>
              <a:rPr lang="en-US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:  </a:t>
            </a: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กรณีรถราชการเกิดอุบัติเหตุได้รับความเสียหาย</a:t>
            </a:r>
          </a:p>
          <a:p>
            <a:pPr eaLnBrk="1" hangingPunct="1">
              <a:lnSpc>
                <a:spcPct val="55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และมีผู้บาดเจ็บ ให้แจ้งความร้องทุกข์ต่อ</a:t>
            </a:r>
          </a:p>
          <a:p>
            <a:pPr eaLnBrk="1" hangingPunct="1">
              <a:lnSpc>
                <a:spcPct val="55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พนักงานเจ้าหน้าที่ </a:t>
            </a:r>
          </a:p>
          <a:p>
            <a:pPr eaLnBrk="1" hangingPunct="1">
              <a:lnSpc>
                <a:spcPct val="55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( กค 0508/ว 27274 ลว.19 กรกฎาคม 2525</a:t>
            </a:r>
            <a:r>
              <a:rPr lang="th-TH" altLang="en-US" sz="4800" b="1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)</a:t>
            </a:r>
          </a:p>
          <a:p>
            <a:pPr algn="ctr" eaLnBrk="1" hangingPunct="1">
              <a:lnSpc>
                <a:spcPct val="55000"/>
              </a:lnSpc>
              <a:buFontTx/>
              <a:buNone/>
              <a:defRPr/>
            </a:pPr>
            <a:r>
              <a:rPr lang="th-TH" altLang="en-US" sz="4800" b="1" smtClean="0">
                <a:latin typeface="KodchiangUPC" pitchFamily="18" charset="-34"/>
                <a:cs typeface="KodchiangUPC" pitchFamily="18" charset="-34"/>
              </a:rPr>
              <a:t>ยกเลิกหนังสือดังกล่าวแล้ว โดย พรบ.ความรับผิด</a:t>
            </a:r>
          </a:p>
          <a:p>
            <a:pPr algn="ctr" eaLnBrk="1" hangingPunct="1">
              <a:lnSpc>
                <a:spcPct val="55000"/>
              </a:lnSpc>
              <a:buFontTx/>
              <a:buNone/>
              <a:defRPr/>
            </a:pPr>
            <a:r>
              <a:rPr lang="th-TH" altLang="en-US" sz="4800" b="1" smtClean="0">
                <a:latin typeface="KodchiangUPC" pitchFamily="18" charset="-34"/>
                <a:cs typeface="KodchiangUPC" pitchFamily="18" charset="-34"/>
              </a:rPr>
              <a:t>  ทางละเมิดของเจ้าหน้าที่ พ.ศ.2539</a:t>
            </a:r>
          </a:p>
          <a:p>
            <a:pPr algn="ctr" eaLnBrk="1" hangingPunct="1">
              <a:lnSpc>
                <a:spcPct val="55000"/>
              </a:lnSpc>
              <a:buFontTx/>
              <a:buNone/>
              <a:defRPr/>
            </a:pPr>
            <a:endParaRPr lang="th-TH" altLang="en-US" sz="4800" b="1" smtClean="0">
              <a:solidFill>
                <a:srgbClr val="FF0000"/>
              </a:solidFill>
              <a:cs typeface="KodchiangUPC" pitchFamily="18" charset="-34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3857625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en-US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altLang="en-US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altLang="en-US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altLang="en-US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altLang="en-US" sz="400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altLang="en-US" sz="400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endParaRPr lang="th-TH" altLang="en-US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323850" y="1125538"/>
            <a:ext cx="8675688" cy="525621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th-TH" sz="4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รถราชการ/ทรัพย์สินราชการ   </a:t>
            </a:r>
          </a:p>
          <a:p>
            <a:pPr marL="0" indent="0" eaLnBrk="1" hangingPunct="1">
              <a:buFontTx/>
              <a:buNone/>
              <a:defRPr/>
            </a:pPr>
            <a:r>
              <a:rPr lang="th-TH" sz="4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- ทรัพย์สินถูกโจรกรรม </a:t>
            </a:r>
          </a:p>
          <a:p>
            <a:pPr marL="0" indent="0" eaLnBrk="1" hangingPunct="1">
              <a:buFontTx/>
              <a:buNone/>
              <a:defRPr/>
            </a:pPr>
            <a:r>
              <a:rPr lang="th-TH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- รถชน/รถคว่ำ/รถสูญหาย</a:t>
            </a:r>
          </a:p>
          <a:p>
            <a:pPr marL="0" indent="0" eaLnBrk="1" hangingPunct="1">
              <a:buFontTx/>
              <a:buNone/>
              <a:defRPr/>
            </a:pPr>
            <a:r>
              <a:rPr lang="th-TH" sz="4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</a:t>
            </a:r>
            <a:r>
              <a:rPr lang="th-TH" sz="4800" b="1" dirty="0" smtClean="0">
                <a:latin typeface="JasmineUPC" pitchFamily="18" charset="-34"/>
                <a:cs typeface="JasmineUPC" pitchFamily="18" charset="-34"/>
              </a:rPr>
              <a:t>(รถส่งต่อผู้ป่วย)</a:t>
            </a:r>
          </a:p>
          <a:p>
            <a:pPr eaLnBrk="1" hangingPunct="1">
              <a:defRPr/>
            </a:pPr>
            <a:endParaRPr lang="th-TH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en-US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พ.ร.บ.จราจรทางบก พ.ศ.๒๕๒๒ และฉบับแก้ไข</a:t>
            </a:r>
            <a:endParaRPr lang="th-TH" altLang="en-US"/>
          </a:p>
        </p:txBody>
      </p:sp>
      <p:sp>
        <p:nvSpPr>
          <p:cNvPr id="595971" name="ตัวยึดเนื้อหา 2"/>
          <p:cNvSpPr>
            <a:spLocks noGrp="1"/>
          </p:cNvSpPr>
          <p:nvPr>
            <p:ph idx="1"/>
          </p:nvPr>
        </p:nvSpPr>
        <p:spPr>
          <a:xfrm>
            <a:off x="857250" y="1714500"/>
            <a:ext cx="75438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       </a:t>
            </a:r>
            <a:r>
              <a:rPr lang="th-TH" altLang="en-US" sz="4000" b="1" dirty="0">
                <a:latin typeface="JasmineUPC" pitchFamily="18" charset="-34"/>
                <a:cs typeface="JasmineUPC" pitchFamily="18" charset="-34"/>
              </a:rPr>
              <a:t>มาตรา ๔๐ ผู้ขับขี่ต้องขับรถให้ห่างรถ  คันหน้าพอสมควรในระยะที่จะหยุดรถได้ โดยปลอดภัยในเมื่อจำเป็นต้องหยุดรถ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4000" b="1" dirty="0">
                <a:latin typeface="JasmineUPC" pitchFamily="18" charset="-34"/>
                <a:cs typeface="JasmineUPC" pitchFamily="18" charset="-34"/>
              </a:rPr>
              <a:t>        ผู้ขับขี่ซึ่งขับรถขึ้นสะพานหรือทางลาดชันต้องใช้ความระมัดระวังไม่ให้รถถอยหลังไปโดนรถคันอื่น</a:t>
            </a:r>
          </a:p>
          <a:p>
            <a:pPr eaLnBrk="1" hangingPunct="1">
              <a:defRPr/>
            </a:pPr>
            <a:endParaRPr lang="th-TH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71700"/>
          </a:xfrm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sz="4800" smtClean="0">
                <a:solidFill>
                  <a:srgbClr val="FF3300"/>
                </a:solidFill>
                <a:effectLst/>
                <a:latin typeface="AR JULIAN" pitchFamily="2" charset="0"/>
                <a:cs typeface="LilyUPC" pitchFamily="34" charset="-34"/>
              </a:rPr>
              <a:t>วินัย และการรักษาวินัย </a:t>
            </a:r>
            <a:br>
              <a:rPr lang="th-TH" sz="4800" smtClean="0">
                <a:solidFill>
                  <a:srgbClr val="FF3300"/>
                </a:solidFill>
                <a:effectLst/>
                <a:latin typeface="AR JULIAN" pitchFamily="2" charset="0"/>
                <a:cs typeface="LilyUPC" pitchFamily="34" charset="-34"/>
              </a:rPr>
            </a:br>
            <a:r>
              <a:rPr lang="th-TH" sz="4800" smtClean="0">
                <a:solidFill>
                  <a:srgbClr val="FF3300"/>
                </a:solidFill>
                <a:effectLst/>
                <a:latin typeface="AR JULIAN" pitchFamily="2" charset="0"/>
                <a:cs typeface="LilyUPC" pitchFamily="34" charset="-34"/>
              </a:rPr>
              <a:t>ตาม พ.ร.บ.ระเบียบข้าราชการพลเรือน พ.ศ.๒๕๕๑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57375"/>
            <a:ext cx="7358063" cy="46402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indent="91440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มาตรา ๘๐  ข้าราชการพลเรือนสามัญ          ต้องรักษาวินัยโดยกระทำการหรือไม่กระทำการตามที่บัญญัติไว้ในหมวดนี้โดยเคร่งครัดอยู่เสมอ</a:t>
            </a:r>
            <a:endParaRPr lang="en-US" sz="3600" b="1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3600" b="1" smtClean="0">
                <a:effectLst/>
                <a:latin typeface="JasmineUPC" pitchFamily="18" charset="-34"/>
                <a:cs typeface="JasmineUPC" pitchFamily="18" charset="-34"/>
              </a:rPr>
              <a:t>ข้าราชการพลเรือนสามัญผู้ปฏิบัติราชการ           ในต่างประเทศนอกจากต้องรักษาวินัยตามที่บัญญัติไว้ในหมวดนี้แล้ว ต้องรักษาวินัยโดย กระทำการหรือไม่กระทำการตามที่กำหนด              ในกฎ ก.พ. ด้วย</a:t>
            </a:r>
            <a:endParaRPr lang="en-US" sz="3600" b="1" smtClean="0"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ln w="76200" cmpd="tri">
            <a:solidFill>
              <a:srgbClr val="FFFF00"/>
            </a:solidFill>
          </a:ln>
        </p:spPr>
        <p:txBody>
          <a:bodyPr/>
          <a:lstStyle/>
          <a:p>
            <a:pPr algn="ctr">
              <a:defRPr/>
            </a:pPr>
            <a:r>
              <a:rPr lang="th-TH" sz="5400" dirty="0">
                <a:solidFill>
                  <a:srgbClr val="FFFF00"/>
                </a:solidFill>
                <a:cs typeface="KodchiangUPC" pitchFamily="18" charset="-34"/>
              </a:rPr>
              <a:t>ประมวลกฎหมายอาญา มาตรา 300</a:t>
            </a:r>
            <a:endParaRPr lang="th-TH" sz="4800" dirty="0">
              <a:solidFill>
                <a:schemeClr val="accent1"/>
              </a:solidFill>
              <a:cs typeface="KodchiangUPC" pitchFamily="18" charset="-34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ln w="76200" cmpd="tri">
            <a:solidFill>
              <a:srgbClr val="FF3300"/>
            </a:solidFill>
          </a:ln>
        </p:spPr>
        <p:txBody>
          <a:bodyPr/>
          <a:lstStyle/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  </a:t>
            </a:r>
            <a:r>
              <a:rPr lang="th-TH" sz="4800" b="1" u="sng" dirty="0">
                <a:latin typeface="KodchiangUPC" pitchFamily="18" charset="-34"/>
                <a:cs typeface="KodchiangUPC" pitchFamily="18" charset="-34"/>
              </a:rPr>
              <a:t>ความผิดฐาน</a:t>
            </a: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 - กระทำโดยประมาท เป็นเหตุให้                                              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                      ผู้อื่นได้รับอันตรายสาหัส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                   - โทษจำคุกไม่เกิน 3 ปี หรือปรับ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                      ไม่เกิน 6,000 บาท หรือทั้งจำทั้งปรับ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 </a:t>
            </a:r>
            <a:r>
              <a:rPr lang="th-TH" sz="4800" b="1" u="sng" dirty="0">
                <a:latin typeface="KodchiangUPC" pitchFamily="18" charset="-34"/>
                <a:cs typeface="KodchiangUPC" pitchFamily="18" charset="-34"/>
              </a:rPr>
              <a:t>อันตรายสาหัส</a:t>
            </a: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เช่น ตาบอด เสียอวัยวะ เสียความ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                        สามารถในการสืบพันธุ์ ทุพพลภาพ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                     เจ็บป่วยทุกขเวทนา/ประกอบ</a:t>
            </a:r>
            <a:r>
              <a:rPr lang="th-TH" sz="4800" b="1" dirty="0" err="1">
                <a:latin typeface="KodchiangUPC" pitchFamily="18" charset="-34"/>
                <a:cs typeface="KodchiangUPC" pitchFamily="18" charset="-34"/>
              </a:rPr>
              <a:t>กรณีย</a:t>
            </a: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กิจ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                     ตามปกติไม่ได้ เกินกว่า 20 วัน                      </a:t>
            </a:r>
            <a:endParaRPr lang="th-TH" sz="4000" b="1" dirty="0">
              <a:cs typeface="Kodchiang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964612" cy="990600"/>
          </a:xfrm>
          <a:gradFill rotWithShape="0">
            <a:gsLst>
              <a:gs pos="0">
                <a:srgbClr val="003300"/>
              </a:gs>
              <a:gs pos="100000">
                <a:srgbClr val="660033"/>
              </a:gs>
            </a:gsLst>
            <a:lin ang="5400000" scaled="1"/>
          </a:gradFill>
          <a:ln w="76200" cmpd="tri">
            <a:solidFill>
              <a:srgbClr val="FFFF00"/>
            </a:solidFill>
          </a:ln>
        </p:spPr>
        <p:txBody>
          <a:bodyPr/>
          <a:lstStyle/>
          <a:p>
            <a:pPr algn="ctr">
              <a:defRPr/>
            </a:pPr>
            <a:r>
              <a:rPr lang="th-TH" sz="5400" dirty="0">
                <a:solidFill>
                  <a:srgbClr val="FFFF00"/>
                </a:solidFill>
                <a:cs typeface="KodchiangUPC" pitchFamily="18" charset="-34"/>
              </a:rPr>
              <a:t>ประมวลกฎหมายอาญา มาตรา 291</a:t>
            </a:r>
            <a:r>
              <a:rPr lang="th-TH" sz="5400" dirty="0">
                <a:solidFill>
                  <a:schemeClr val="bg1"/>
                </a:solidFill>
                <a:cs typeface="KodchiangUPC" pitchFamily="18" charset="-34"/>
              </a:rPr>
              <a:t> </a:t>
            </a:r>
            <a:endParaRPr lang="th-TH" sz="4800" dirty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5400675"/>
          </a:xfrm>
          <a:ln>
            <a:solidFill>
              <a:srgbClr val="FF3300"/>
            </a:solidFill>
          </a:ln>
        </p:spPr>
        <p:txBody>
          <a:bodyPr/>
          <a:lstStyle/>
          <a:p>
            <a:pPr>
              <a:lnSpc>
                <a:spcPct val="65000"/>
              </a:lnSpc>
              <a:buFontTx/>
              <a:buNone/>
              <a:defRPr/>
            </a:pPr>
            <a:endParaRPr lang="th-TH" sz="4800" b="1" u="sng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  </a:t>
            </a:r>
            <a:r>
              <a:rPr lang="th-TH" sz="4800" b="1" u="sng" dirty="0">
                <a:latin typeface="KodchiangUPC" pitchFamily="18" charset="-34"/>
                <a:cs typeface="KodchiangUPC" pitchFamily="18" charset="-34"/>
              </a:rPr>
              <a:t>ความผิดฐาน</a:t>
            </a: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 - กระทำโดยประมาท เป็นเหตุให้                                              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                      ผู้อื่นถึงแก่ความตาย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                   - โทษจำคุกไม่เกิน 10 ปี หรือปรับ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                      ไม่เกิน 20,000 บาท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endParaRPr lang="th-TH" sz="48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altLang="en-US" sz="400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พ.ร.บ.จราจรทางบก พ.ศ.๒๕๒๒ และฉบับแก้ไข</a:t>
            </a:r>
          </a:p>
        </p:txBody>
      </p:sp>
      <p:sp>
        <p:nvSpPr>
          <p:cNvPr id="315395" name="สี่เหลี่ยมผืนผ้า 4"/>
          <p:cNvSpPr>
            <a:spLocks noChangeArrowheads="1"/>
          </p:cNvSpPr>
          <p:nvPr/>
        </p:nvSpPr>
        <p:spPr bwMode="auto">
          <a:xfrm>
            <a:off x="71438" y="1571625"/>
            <a:ext cx="90725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zh-CN" sz="40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มาตรา ๗๕  ในขณะที่ผู้ขับขี่ขับรถฉุกเฉินไปปฏิบัติ              </a:t>
            </a:r>
          </a:p>
          <a:p>
            <a:pPr eaLnBrk="1" hangingPunct="1"/>
            <a:r>
              <a:rPr lang="th-TH" altLang="zh-CN" sz="40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                 หน้าที่ ผู้ขับขี่ มีสิทธิ ดังนี้</a:t>
            </a:r>
          </a:p>
          <a:p>
            <a:pPr eaLnBrk="1" hangingPunct="1"/>
            <a:r>
              <a:rPr lang="th-TH" altLang="zh-CN" sz="40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(๑)  ใช้ไฟสัญญาณแสงวับวาบ ใช้เสียงสัญญาณไซเรน   </a:t>
            </a:r>
          </a:p>
          <a:p>
            <a:pPr eaLnBrk="1" hangingPunct="1"/>
            <a:r>
              <a:rPr lang="th-TH" altLang="zh-CN" sz="40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หรือเสียงสัญญาณอย่างอื่นตามที่อธิบดีกำหนดไว้</a:t>
            </a:r>
          </a:p>
          <a:p>
            <a:pPr eaLnBrk="1" hangingPunct="1"/>
            <a:r>
              <a:rPr lang="th-TH" altLang="zh-CN" sz="40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(๒) หยุดรถหรือจอดรถ ณ ที่ห้ามจอด</a:t>
            </a:r>
          </a:p>
          <a:p>
            <a:pPr eaLnBrk="1" hangingPunct="1"/>
            <a:r>
              <a:rPr lang="th-TH" altLang="zh-CN" sz="40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(๓) ขับรถเกินอัตราความเร็วที่กำหนดไว้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สี่เหลี่ยมผืนผ้า 3"/>
          <p:cNvSpPr>
            <a:spLocks noChangeArrowheads="1"/>
          </p:cNvSpPr>
          <p:nvPr/>
        </p:nvSpPr>
        <p:spPr bwMode="auto">
          <a:xfrm>
            <a:off x="571500" y="500063"/>
            <a:ext cx="8143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/>
            <a:r>
              <a:rPr lang="th-TH" altLang="zh-CN" sz="40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(๔)  ขับรถผ่านสัญญาณจราจรหรือเครื่องหมาย                </a:t>
            </a:r>
          </a:p>
          <a:p>
            <a:pPr marL="609600" indent="-609600" eaLnBrk="1" hangingPunct="1"/>
            <a:r>
              <a:rPr lang="th-TH" altLang="zh-CN" sz="40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จราจรใด ๆ ที่ให้รถหยุด </a:t>
            </a:r>
            <a:r>
              <a:rPr lang="th-TH" altLang="zh-CN" sz="4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แต่ต้องลดความเร็ว              </a:t>
            </a:r>
          </a:p>
          <a:p>
            <a:pPr marL="609600" indent="-609600" eaLnBrk="1" hangingPunct="1"/>
            <a:r>
              <a:rPr lang="th-TH" altLang="zh-CN" sz="4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     ของรถให้ช้าลงตามสมควร</a:t>
            </a:r>
          </a:p>
          <a:p>
            <a:pPr marL="609600" indent="-609600" eaLnBrk="1" hangingPunct="1">
              <a:buFontTx/>
              <a:buAutoNum type="thaiNumParenBoth" startAt="5"/>
            </a:pPr>
            <a:r>
              <a:rPr lang="th-TH" altLang="zh-CN" sz="40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ไม่ต้องปฏิบัติตามบทแห่งพระราชบัญญัตินี้</a:t>
            </a:r>
          </a:p>
          <a:p>
            <a:pPr marL="609600" indent="-609600" eaLnBrk="1" hangingPunct="1"/>
            <a:r>
              <a:rPr lang="th-TH" altLang="zh-CN" sz="40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หรือข้อบังคับการจราจรเกี่ยวกับช่องเดินรถ     ทิศทางของการขับรถหรือการเลี้ยวรถที่กำหนดไว้</a:t>
            </a:r>
          </a:p>
          <a:p>
            <a:pPr marL="609600" indent="-609600" eaLnBrk="1" hangingPunct="1"/>
            <a:r>
              <a:rPr lang="th-TH" altLang="zh-CN" sz="40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ในการปฏิบัติตามวรรคหนึ่ง ผู้ขับขี่ต้องใช้ความระมัดระวังตามควรแก่กรณี</a:t>
            </a:r>
            <a:endParaRPr lang="th-TH" altLang="en-US" sz="4000" b="1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422100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altLang="en-US" sz="4800" smtClean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        </a:t>
            </a:r>
            <a:r>
              <a:rPr lang="th-TH" altLang="en-US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สัดส่วนความรับผิดชดใช้ กรณีอุบัติเหตุ</a:t>
            </a:r>
          </a:p>
        </p:txBody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พขร</a:t>
            </a: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กระทำโดย	          จำนวนเงินที่ต้องรับผิด </a:t>
            </a:r>
            <a:endParaRPr lang="th-TH" altLang="en-US" b="1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1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 ฝ่าฝืน กม.เกี่ยวกับการจราจร                  100</a:t>
            </a: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%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2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 ฝ่าฝืน กม.เกี่ยวกับการจราจร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และมีเหตุปัจจัยภายนอกด้วย                 </a:t>
            </a: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75%                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</a:t>
            </a: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3. 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ฝ่าฝืน กม.เกี่ยวกับการจราจร </a:t>
            </a:r>
            <a:endParaRPr lang="en-US" altLang="en-US" sz="3600" b="1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และคู่กรณีประมาทร่วมด้วย                    </a:t>
            </a: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50%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เหตุปัจจัยภายนอก </a:t>
            </a:r>
            <a:r>
              <a:rPr lang="th-TH" altLang="en-US" sz="3600" b="1" smtClean="0">
                <a:latin typeface="JasmineUPC" pitchFamily="18" charset="-34"/>
                <a:cs typeface="JasmineUPC" pitchFamily="18" charset="-34"/>
              </a:rPr>
              <a:t>เช่น ไม่ชำนาญเส้นทาง/ทัศนวิสัยไม่ดี/ ไม่ใช่ตำแหน่ง พขร.โดยตรงแต่ได้รับมอบหมายให้ทำหน้าที่ขับรถ/สภาพรถที่นำมาใช้ไม่สมบูรณ์/มีความจำเป็นเร่งด่วน เช่น ต้องรีบส่งต่อผู้ป่วยโดยเร็ว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(กค.</a:t>
            </a: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0406.22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/ว</a:t>
            </a: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.66 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ลว </a:t>
            </a: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25 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กย</a:t>
            </a: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2550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h-TH" altLang="en-US" sz="3600" b="1" smtClean="0">
              <a:solidFill>
                <a:srgbClr val="FFFF00"/>
              </a:solidFill>
              <a:latin typeface="KodchiangUPC" pitchFamily="18" charset="-34"/>
              <a:cs typeface="LilyUPC" pitchFamily="34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KodchiangUPC" pitchFamily="18" charset="-34"/>
                <a:cs typeface="LilyUPC" pitchFamily="34" charset="-34"/>
              </a:rPr>
              <a:t>  </a:t>
            </a:r>
          </a:p>
        </p:txBody>
      </p:sp>
      <p:sp>
        <p:nvSpPr>
          <p:cNvPr id="327684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327685" name="Line 5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327686" name="Line 7"/>
          <p:cNvSpPr>
            <a:spLocks noChangeShapeType="1"/>
          </p:cNvSpPr>
          <p:nvPr/>
        </p:nvSpPr>
        <p:spPr bwMode="auto">
          <a:xfrm>
            <a:off x="0" y="184467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327687" name="Line 9"/>
          <p:cNvSpPr>
            <a:spLocks noChangeShapeType="1"/>
          </p:cNvSpPr>
          <p:nvPr/>
        </p:nvSpPr>
        <p:spPr bwMode="auto">
          <a:xfrm>
            <a:off x="0" y="2852738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327688" name="Line 11"/>
          <p:cNvSpPr>
            <a:spLocks noChangeShapeType="1"/>
          </p:cNvSpPr>
          <p:nvPr/>
        </p:nvSpPr>
        <p:spPr bwMode="auto">
          <a:xfrm>
            <a:off x="0" y="3933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327689" name="Line 13"/>
          <p:cNvSpPr>
            <a:spLocks noChangeShapeType="1"/>
          </p:cNvSpPr>
          <p:nvPr/>
        </p:nvSpPr>
        <p:spPr bwMode="auto">
          <a:xfrm>
            <a:off x="5500688" y="785813"/>
            <a:ext cx="46037" cy="31432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417637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en-US" sz="400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2</a:t>
            </a:r>
            <a:r>
              <a:rPr lang="th-TH" altLang="en-US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 ทรัพย์สินราชการ ชำรุดเสียหาย/ถูกโจรกรรม</a:t>
            </a:r>
            <a:r>
              <a:rPr lang="th-TH" altLang="en-US" sz="400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altLang="en-US" sz="400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endParaRPr lang="th-TH" altLang="en-US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01795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4525962"/>
          </a:xfrm>
        </p:spPr>
        <p:txBody>
          <a:bodyPr/>
          <a:lstStyle/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cs typeface="KodchiangUPC" pitchFamily="18" charset="-34"/>
              </a:rPr>
              <a:t> </a:t>
            </a:r>
            <a:endParaRPr lang="th-TH" altLang="en-US" sz="4400" b="1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	      - ลักยาที่มีราคาแพง (พจ./ชบ.)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- สอ.ถูกโจรกรรมคอมพิวเตอร์ (พล.)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- ลักบ้านพัก สอ. (รบ.)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- ลักประตูหน้าต่างบ้านพัก สอ. (สพ.)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</a:t>
            </a:r>
            <a:endParaRPr lang="th-TH" altLang="en-US" sz="440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2585-4E39-476B-B5CD-9967B5C8461E}" type="slidenum">
              <a:rPr lang="en-US" altLang="en-US" smtClean="0"/>
              <a:pPr>
                <a:defRPr/>
              </a:pPr>
              <a:t>116</a:t>
            </a:fld>
            <a:endParaRPr lang="th-TH" altLang="en-US" smtClean="0"/>
          </a:p>
        </p:txBody>
      </p:sp>
      <p:sp>
        <p:nvSpPr>
          <p:cNvPr id="802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6988"/>
            <a:ext cx="9109075" cy="676910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800" b="1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    </a:t>
            </a:r>
            <a:r>
              <a:rPr lang="th-TH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3. เบิกจ่ายเงินโดยผิดกฎหมาย/ระเบียบ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- เบิกจ่ายค่าตอบแทนโดยทำงานไม่ครบ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- เบิก </a:t>
            </a:r>
            <a:r>
              <a:rPr lang="en-US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OT</a:t>
            </a:r>
            <a:r>
              <a:rPr lang="th-TH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เป็นเท็จ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en-US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เบิกเงินเดือนให้ทั้งที่ไม่มาปฏิบัติงาน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en-US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เบิกเงินตำแหน่งโดยไม่ได้ทำหน้าที่หลัก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en-US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เงินไม่ทำเวชปฏิบัติฯ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800" b="1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          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14563"/>
          </a:xfrm>
          <a:solidFill>
            <a:srgbClr val="422100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h-TH" sz="4000" dirty="0" smtClean="0">
                <a:solidFill>
                  <a:schemeClr val="tx1"/>
                </a:solidFill>
                <a:latin typeface="Times New Roman" pitchFamily="18" charset="0"/>
                <a:cs typeface="LilyUPC" pitchFamily="34" charset="-34"/>
              </a:rPr>
              <a:t>     </a:t>
            </a:r>
            <a:r>
              <a:rPr lang="th-TH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สัดส่วนความรับผิดชดใช้ทางละเมิดของ </a:t>
            </a:r>
            <a:r>
              <a:rPr lang="th-TH" dirty="0" err="1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จนท</a:t>
            </a:r>
            <a:r>
              <a:rPr lang="en-US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.</a:t>
            </a:r>
            <a:br>
              <a:rPr lang="en-US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       กรณีจ่ายเงินเกินสิทธิ/ไม่มีสิทธิ/ผิดระเบียบ </a:t>
            </a:r>
            <a:r>
              <a:rPr lang="en-US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th-TH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th-TH" dirty="0" err="1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กค</a:t>
            </a:r>
            <a:r>
              <a:rPr lang="en-US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.0406.2</a:t>
            </a:r>
            <a:r>
              <a:rPr lang="th-TH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dirty="0" err="1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วุ</a:t>
            </a:r>
            <a:r>
              <a:rPr lang="en-US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66</a:t>
            </a:r>
            <a:r>
              <a:rPr lang="th-TH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dirty="0" err="1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ลว</a:t>
            </a:r>
            <a:r>
              <a:rPr lang="en-US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25 </a:t>
            </a:r>
            <a:r>
              <a:rPr lang="th-TH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ก</a:t>
            </a:r>
            <a:r>
              <a:rPr lang="en-US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ย</a:t>
            </a:r>
            <a:r>
              <a:rPr lang="en-US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/</a:t>
            </a:r>
            <a:r>
              <a:rPr lang="en-US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2550</a:t>
            </a:r>
            <a:r>
              <a:rPr lang="th-TH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th-TH" dirty="0">
              <a:solidFill>
                <a:schemeClr val="tx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3125"/>
            <a:ext cx="9144000" cy="4714875"/>
          </a:xfrm>
          <a:solidFill>
            <a:srgbClr val="00B050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   1</a:t>
            </a: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. 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ฝ่าย</a:t>
            </a: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การเงิน                            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เช่น </a:t>
            </a:r>
            <a:r>
              <a:rPr lang="th-TH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จนท.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เจ้าของเรื่อง/                           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60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%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หน.งาน หรือฝ่ายเงิน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       2</a:t>
            </a: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. 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ผบ.ชั้นต้น-กลาง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เช่น หน.ฝ่ายบริหาร                               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20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%</a:t>
            </a: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หรือ รอง ผอ./</a:t>
            </a:r>
            <a:r>
              <a:rPr lang="th-TH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สสจ.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3. </a:t>
            </a: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ผบ.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ชั้นสูง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เช่น ผอ./นพ.</a:t>
            </a:r>
            <a:r>
              <a:rPr lang="th-TH" sz="3600" b="1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สสจ.</a:t>
            </a: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           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20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KodchiangUPC" pitchFamily="18" charset="-34"/>
                <a:cs typeface="LilyUPC" pitchFamily="34" charset="-34"/>
              </a:rPr>
              <a:t>%</a:t>
            </a:r>
            <a:endParaRPr lang="th-TH" sz="3600" b="1" dirty="0">
              <a:solidFill>
                <a:schemeClr val="bg1">
                  <a:lumMod val="50000"/>
                </a:schemeClr>
              </a:solidFill>
              <a:latin typeface="KodchiangUPC" pitchFamily="18" charset="-34"/>
              <a:cs typeface="LilyUPC" pitchFamily="34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th-TH" sz="3600" b="1" dirty="0" smtClean="0">
              <a:solidFill>
                <a:schemeClr val="bg1">
                  <a:lumMod val="50000"/>
                </a:schemeClr>
              </a:solidFill>
              <a:latin typeface="KodchiangUPC" pitchFamily="18" charset="-34"/>
              <a:cs typeface="LilyUPC" pitchFamily="34" charset="-34"/>
            </a:endParaRPr>
          </a:p>
        </p:txBody>
      </p:sp>
      <p:sp>
        <p:nvSpPr>
          <p:cNvPr id="330756" name="Line 6"/>
          <p:cNvSpPr>
            <a:spLocks noChangeShapeType="1"/>
          </p:cNvSpPr>
          <p:nvPr/>
        </p:nvSpPr>
        <p:spPr bwMode="auto">
          <a:xfrm>
            <a:off x="0" y="67151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330757" name="Line 7"/>
          <p:cNvSpPr>
            <a:spLocks noChangeShapeType="1"/>
          </p:cNvSpPr>
          <p:nvPr/>
        </p:nvSpPr>
        <p:spPr bwMode="auto">
          <a:xfrm>
            <a:off x="0" y="21431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330758" name="Line 9"/>
          <p:cNvSpPr>
            <a:spLocks noChangeShapeType="1"/>
          </p:cNvSpPr>
          <p:nvPr/>
        </p:nvSpPr>
        <p:spPr bwMode="auto">
          <a:xfrm>
            <a:off x="0" y="2214563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330759" name="Line 10"/>
          <p:cNvSpPr>
            <a:spLocks noChangeShapeType="1"/>
          </p:cNvSpPr>
          <p:nvPr/>
        </p:nvSpPr>
        <p:spPr bwMode="auto">
          <a:xfrm>
            <a:off x="0" y="3786188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330760" name="Line 11"/>
          <p:cNvSpPr>
            <a:spLocks noChangeShapeType="1"/>
          </p:cNvSpPr>
          <p:nvPr/>
        </p:nvSpPr>
        <p:spPr bwMode="auto">
          <a:xfrm>
            <a:off x="0" y="542925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330761" name="Line 13"/>
          <p:cNvSpPr>
            <a:spLocks noChangeShapeType="1"/>
          </p:cNvSpPr>
          <p:nvPr/>
        </p:nvSpPr>
        <p:spPr bwMode="auto">
          <a:xfrm>
            <a:off x="4714875" y="2143125"/>
            <a:ext cx="46038" cy="4714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F5573-61A4-4376-BD24-CACC5817BE31}" type="slidenum">
              <a:rPr lang="en-US" altLang="en-US" smtClean="0"/>
              <a:pPr>
                <a:defRPr/>
              </a:pPr>
              <a:t>118</a:t>
            </a:fld>
            <a:endParaRPr lang="th-TH" altLang="en-US" smtClean="0"/>
          </a:p>
        </p:txBody>
      </p:sp>
      <p:sp>
        <p:nvSpPr>
          <p:cNvPr id="804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6988"/>
            <a:ext cx="9109075" cy="676910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h-TH" altLang="en-US" sz="4800" b="1" smtClean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	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4. การจัดซื้อ/จัดจ้าง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- ตรวจรับการจัดซื้อเท็จ (ไม่มีของ)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โดยจงใจทำ/ประมาท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- ซื้อวัสดุครุภัณฑ์ ยา และเครื่องมือแพทย์ แพง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โดยจงใจทำ/ถูกสั่งให้ทำ/ประมาท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- ซื้อของโดยไม่จำเป็นต้องใช้ในราชการ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altLang="en-US" sz="480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5. ทุจริต/ยักยอกเงินของทางราชการ</a:t>
            </a:r>
          </a:p>
        </p:txBody>
      </p:sp>
      <p:sp>
        <p:nvSpPr>
          <p:cNvPr id="80896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</a:t>
            </a: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- เบิกจ่ายเงินเท็จ เช่น ทำเอกสารอบรมเท็จ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และพา จนท.ไปเที่ยว แต่ทำเอกสารเบิก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ว่าอบรมศึกษาดูงาน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- ปลอมเอกสารเบิกจ่าย  เช่น ปลอมลายมือเบิก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เงินค่าตอบแทน อสม./ค่าทำความสะอาด สอ.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- ยักยอกเงินจากใบถอนเงิน/เช็ค/ใบเสร็จ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และอื่นๆ</a:t>
            </a:r>
            <a:endParaRPr lang="th-TH" altLang="en-US" sz="400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285750" y="2428875"/>
            <a:ext cx="4430713" cy="4037013"/>
          </a:xfrm>
          <a:prstGeom prst="rect">
            <a:avLst/>
          </a:prstGeom>
          <a:solidFill>
            <a:srgbClr val="FFC000"/>
          </a:solidFill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1. </a:t>
            </a: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การกระทำตาม ม. 81</a:t>
            </a:r>
            <a:endParaRPr lang="th-TH" sz="4000" b="1">
              <a:solidFill>
                <a:srgbClr val="000066"/>
              </a:solidFill>
              <a:latin typeface="JasmineUPC" pitchFamily="18" charset="-34"/>
              <a:cs typeface="JasmineUPC" pitchFamily="18" charset="-34"/>
              <a:sym typeface="Webdings" pitchFamily="18" charset="2"/>
            </a:endParaRP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2. </a:t>
            </a: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การกระทำอันเป็นข้อ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ปฏิบัติตาม ม. 82(1)-(11)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3.</a:t>
            </a: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การกระทำอันเป็นข้อห้าม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    ตาม ม. 83(1)-(10)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285750" y="1714500"/>
            <a:ext cx="4429125" cy="71913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 anchor="ctr"/>
          <a:lstStyle/>
          <a:p>
            <a:pPr marL="342560" indent="-34256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วินัยอย่างไม่ร้ายแรง</a:t>
            </a:r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4932363" y="2428875"/>
            <a:ext cx="3854450" cy="4071938"/>
          </a:xfrm>
          <a:prstGeom prst="rect">
            <a:avLst/>
          </a:prstGeom>
          <a:solidFill>
            <a:srgbClr val="92D050"/>
          </a:solidFill>
          <a:ln w="38100" algn="ctr">
            <a:solidFill>
              <a:srgbClr val="66FF33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</a:t>
            </a:r>
            <a:r>
              <a:rPr lang="th-TH" sz="32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1. </a:t>
            </a:r>
            <a:r>
              <a:rPr lang="th-TH" sz="32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การกระทำความผิด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   ในลักษณะร้ายแรง 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   ตาม ม. 85 (1)-(8)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FF33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2</a:t>
            </a:r>
            <a:r>
              <a:rPr lang="th-TH" sz="32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.</a:t>
            </a:r>
            <a:r>
              <a:rPr lang="th-TH" sz="320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2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การกระทำตาม ม. 82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   และตาม ม. 83 อัน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   เป็นเหตุ ให้เสียหายแก่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   ราชการอย่างร้ายแรง</a:t>
            </a:r>
          </a:p>
        </p:txBody>
      </p:sp>
      <p:sp>
        <p:nvSpPr>
          <p:cNvPr id="139269" name="Rectangle 7"/>
          <p:cNvSpPr>
            <a:spLocks noChangeArrowheads="1"/>
          </p:cNvSpPr>
          <p:nvPr/>
        </p:nvSpPr>
        <p:spPr bwMode="auto">
          <a:xfrm>
            <a:off x="4929188" y="1714500"/>
            <a:ext cx="3857625" cy="719138"/>
          </a:xfrm>
          <a:prstGeom prst="rect">
            <a:avLst/>
          </a:prstGeom>
          <a:solidFill>
            <a:srgbClr val="FF0000"/>
          </a:solidFill>
          <a:ln w="28575" algn="ctr">
            <a:solidFill>
              <a:srgbClr val="66FF33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 algn="ctr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วินัยอย่างร้ายแรง</a:t>
            </a:r>
          </a:p>
        </p:txBody>
      </p:sp>
      <p:sp>
        <p:nvSpPr>
          <p:cNvPr id="139270" name="Rectangle 4"/>
          <p:cNvSpPr>
            <a:spLocks noChangeArrowheads="1"/>
          </p:cNvSpPr>
          <p:nvPr/>
        </p:nvSpPr>
        <p:spPr bwMode="auto">
          <a:xfrm>
            <a:off x="2143125" y="500063"/>
            <a:ext cx="4857750" cy="785812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 algn="ctr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ข้อกำหนดทางด้านวินัย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19925" y="609600"/>
            <a:ext cx="1438275" cy="1143000"/>
          </a:xfrm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rgbClr val="99FFCC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pPr lvl="1" eaLnBrk="1" hangingPunct="1">
              <a:lnSpc>
                <a:spcPct val="110000"/>
              </a:lnSpc>
              <a:buFontTx/>
              <a:buNone/>
              <a:defRPr/>
            </a:pPr>
            <a:r>
              <a:rPr lang="th-TH" altLang="en-US" sz="4400" b="1" smtClean="0">
                <a:cs typeface="KodchiangUPC" pitchFamily="18" charset="-34"/>
              </a:rPr>
              <a:t>   </a:t>
            </a:r>
          </a:p>
        </p:txBody>
      </p:sp>
      <p:graphicFrame>
        <p:nvGraphicFramePr>
          <p:cNvPr id="1667076" name="Group 4"/>
          <p:cNvGraphicFramePr>
            <a:graphicFrameLocks noGrp="1"/>
          </p:cNvGraphicFramePr>
          <p:nvPr/>
        </p:nvGraphicFramePr>
        <p:xfrm>
          <a:off x="250825" y="981075"/>
          <a:ext cx="8642350" cy="5519738"/>
        </p:xfrm>
        <a:graphic>
          <a:graphicData uri="http://schemas.openxmlformats.org/drawingml/2006/table">
            <a:tbl>
              <a:tblPr/>
              <a:tblGrid>
                <a:gridCol w="2233613"/>
                <a:gridCol w="2087562"/>
                <a:gridCol w="2016125"/>
                <a:gridCol w="2305050"/>
              </a:tblGrid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หน่วยงาน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ปีที่ทุจริต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จำนวนเงิน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ตำแหน่ง จนท.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1.รพ.1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2541-2546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22,548,947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จ.การเงินฯ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053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2. สำนัก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2542-2544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1,144,673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จ.ธุรการ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3.</a:t>
                      </a:r>
                      <a:r>
                        <a:rPr kumimoji="0" lang="th-TH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สสจ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  2545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6,935,462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ลูกจ้างชั่วคราว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4.รพ.2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2546-2548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5,020,684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จพ. การเงินฯ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053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5.รพ.3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   2549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23,134,412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จพ. การเงินฯ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053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6.รพ.4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2546-2551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30,980,000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จพ. การเงินฯ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7.รพ.5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   2552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4,812,047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เภสัชกร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8.รพ.6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2542-2544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19,654,051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นักจัดการฯ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0053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      รวม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114,230,376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0053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6957" name="Rectangle 5" descr="หนัง"/>
          <p:cNvSpPr>
            <a:spLocks noChangeArrowheads="1"/>
          </p:cNvSpPr>
          <p:nvPr/>
        </p:nvSpPr>
        <p:spPr bwMode="auto">
          <a:xfrm>
            <a:off x="250825" y="188913"/>
            <a:ext cx="8642350" cy="720725"/>
          </a:xfrm>
          <a:prstGeom prst="rect">
            <a:avLst/>
          </a:prstGeom>
          <a:solidFill>
            <a:srgbClr val="000066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th-TH" altLang="en-US" sz="3200" b="1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ebdings" pitchFamily="18" charset="2"/>
              </a:rPr>
              <a:t>     </a:t>
            </a:r>
            <a:r>
              <a:rPr lang="th-TH" altLang="en-US" sz="4000" b="1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ความเสียหายจากการทุจริตจำนวนมาก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สี่เหลี่ยมผืนผ้า 1"/>
          <p:cNvSpPr>
            <a:spLocks noChangeArrowheads="1"/>
          </p:cNvSpPr>
          <p:nvPr/>
        </p:nvSpPr>
        <p:spPr bwMode="auto">
          <a:xfrm>
            <a:off x="714375" y="714375"/>
            <a:ext cx="8001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th-TH" altLang="en-US" sz="1800" b="1">
              <a:solidFill>
                <a:srgbClr val="6600CC"/>
              </a:solidFill>
              <a:latin typeface="KodchiangUPC" pitchFamily="18" charset="-34"/>
              <a:cs typeface="KodchiangUPC" pitchFamily="18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th-TH" altLang="en-US" sz="54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6. เพลิงไหม้</a:t>
            </a:r>
          </a:p>
          <a:p>
            <a:pPr eaLnBrk="1" hangingPunct="1">
              <a:lnSpc>
                <a:spcPct val="80000"/>
              </a:lnSpc>
            </a:pPr>
            <a:endParaRPr lang="th-TH" altLang="en-US" sz="5400" b="1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th-TH" altLang="en-US" sz="48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- ไฟฟ้าลัดวงจรเพราะเสียบพัดลม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48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- เผาอาคาร สอ./บ้านพัก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A24D4-E47D-44BF-A2A2-F7C0A4B255E0}" type="slidenum">
              <a:rPr lang="en-US" altLang="en-US" smtClean="0"/>
              <a:pPr>
                <a:defRPr/>
              </a:pPr>
              <a:t>122</a:t>
            </a:fld>
            <a:endParaRPr lang="th-TH" altLang="en-US" smtClean="0"/>
          </a:p>
        </p:txBody>
      </p:sp>
      <p:sp>
        <p:nvSpPr>
          <p:cNvPr id="812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6600" smtClean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81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1.2 </a:t>
            </a:r>
            <a:r>
              <a:rPr lang="th-TH" altLang="en-US" sz="44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กรณีทำให้บุคคลภายนอก(เอกชน)เสียหาย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ก. หน่วยงานของรัฐ ต้องความรับผิดต่อผู้เสียหาย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ในผลแห่งการละเมิดของ จนท. ดังนี้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(1) จนท.ประมาทเลินเล่อไม่ร้ายแรง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- หน่วยงานของรัฐ ต้องรับผิดชดใช้ฯให้แก่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ผู้เสียหาย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- จนท.ไม่ต้องรับผิดชดใช้ฯ                   	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(2) จนท.จงใจ/ประมาทเลินเล่ออย่างร้ายแรง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	       - หน่วยงานของรัฐ ต้องชดใช้แทนไปก่อน                 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- แล้วใช้สิทธิไล่เบี้ยจาก จนท.ในภายหลัง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48EFB-48FE-4108-A88D-F5FC0E3875A7}" type="slidenum">
              <a:rPr lang="en-US" altLang="en-US" smtClean="0"/>
              <a:pPr>
                <a:defRPr/>
              </a:pPr>
              <a:t>123</a:t>
            </a:fld>
            <a:endParaRPr lang="th-TH" altLang="en-US" smtClean="0"/>
          </a:p>
        </p:txBody>
      </p:sp>
      <p:sp>
        <p:nvSpPr>
          <p:cNvPr id="813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altLang="en-US" sz="6600" smtClean="0">
                <a:solidFill>
                  <a:schemeClr val="bg1"/>
                </a:solidFill>
                <a:cs typeface="KodchiangUPC" pitchFamily="18" charset="-34"/>
              </a:rPr>
              <a:t> </a:t>
            </a:r>
          </a:p>
        </p:txBody>
      </p:sp>
      <p:sp>
        <p:nvSpPr>
          <p:cNvPr id="81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42937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altLang="en-US" sz="5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ข. สิทธิของบุคคลภายนอก (ผู้เสียหาย)                                         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(1) ยื่นคำขอค่าสินไหมทดแทน ต่อหน่วยงานของรัฐ                                            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- หน่วยงานของรัฐ ต้องออกใบรับเรื่องให้ผู้ขอ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และต้องพิจารณาให้แล้วเสร็จภายใน 180 วัน                       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(ถ้าไม่เสร็จ ขอขยายเวลาต่อ รมว.ได้อีก 180 วัน)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- เมื่อหน่วยงานของรัฐมีคำสั่ง ถ้าผู้เสียหาย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ไม่พอใจผลการวินิจฉัย มีสิทธิฟ้องคดีต่อศาล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</a:t>
            </a: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: 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ศาลปกครอง ภายใน 90 วัน นับแต่ทราบ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</a:t>
            </a: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: 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ศาลยุติธรรม ภายในอายุความ ปพพ.มาตรา 448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                     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(2) ยื่นฟ้องต่อศาลปกครอง/ศาลยุติธรรม โดย  </a:t>
            </a:r>
          </a:p>
          <a:p>
            <a:pPr eaLnBrk="1" hangingPunct="1">
              <a:lnSpc>
                <a:spcPct val="4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- อาจฟ้องหน่วยงานของรัฐได้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	               - แต่จะฟ้อง จนท.ไม่ได้	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		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ชื่อเรื่อง 1"/>
          <p:cNvSpPr>
            <a:spLocks noGrp="1"/>
          </p:cNvSpPr>
          <p:nvPr>
            <p:ph type="title"/>
          </p:nvPr>
        </p:nvSpPr>
        <p:spPr>
          <a:xfrm>
            <a:off x="-214313" y="214313"/>
            <a:ext cx="9501188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en-US" sz="540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ฟ้องต่อศาลยุติธรรม เรียกค่าเสียหาย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28688" y="1643063"/>
            <a:ext cx="7632700" cy="4114800"/>
          </a:xfrm>
        </p:spPr>
        <p:txBody>
          <a:bodyPr/>
          <a:lstStyle/>
          <a:p>
            <a:pPr eaLnBrk="1" hangingPunct="1">
              <a:defRPr/>
            </a:pPr>
            <a:r>
              <a:rPr lang="th-TH" sz="4800" b="1" dirty="0" smtClean="0">
                <a:latin typeface="JasmineUPC" pitchFamily="18" charset="-34"/>
                <a:ea typeface="+mj-ea"/>
                <a:cs typeface="JasmineUPC" pitchFamily="18" charset="-34"/>
              </a:rPr>
              <a:t>ทำร้ายร่างกายคนไข้ขณะอยู่เวร</a:t>
            </a:r>
          </a:p>
          <a:p>
            <a:pPr eaLnBrk="1" hangingPunct="1">
              <a:defRPr/>
            </a:pPr>
            <a:r>
              <a:rPr lang="th-TH" sz="4800" b="1" dirty="0" smtClean="0">
                <a:latin typeface="JasmineUPC" pitchFamily="18" charset="-34"/>
                <a:ea typeface="+mj-ea"/>
                <a:cs typeface="JasmineUPC" pitchFamily="18" charset="-34"/>
              </a:rPr>
              <a:t>รักษาพยาบาลแล้วเกิดความเสียหายแก่คนไข้</a:t>
            </a:r>
          </a:p>
          <a:p>
            <a:pPr eaLnBrk="1" hangingPunct="1">
              <a:defRPr/>
            </a:pPr>
            <a:r>
              <a:rPr lang="th-TH" sz="4800" b="1" dirty="0" smtClean="0">
                <a:latin typeface="JasmineUPC" pitchFamily="18" charset="-34"/>
                <a:ea typeface="+mj-ea"/>
                <a:cs typeface="JasmineUPC" pitchFamily="18" charset="-34"/>
              </a:rPr>
              <a:t>รถยนต์ราชการชนได้รับความเสียหาย</a:t>
            </a:r>
          </a:p>
          <a:p>
            <a:pPr eaLnBrk="1" hangingPunct="1">
              <a:defRPr/>
            </a:pP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81408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F59F-B65C-4013-98CB-BECE5789EB05}" type="slidenum">
              <a:rPr lang="en-US" altLang="en-US" smtClean="0"/>
              <a:pPr>
                <a:defRPr/>
              </a:pPr>
              <a:t>124</a:t>
            </a:fld>
            <a:endParaRPr lang="th-TH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ชื่อเรื่อง 1"/>
          <p:cNvSpPr>
            <a:spLocks noGrp="1"/>
          </p:cNvSpPr>
          <p:nvPr>
            <p:ph type="title"/>
          </p:nvPr>
        </p:nvSpPr>
        <p:spPr>
          <a:xfrm>
            <a:off x="755650" y="-190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en-US" sz="4800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คำพิพากษาศาลปกครองสูงสุด อ.90/2547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5662613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นาย ส.กู้เงินนาง ว. 200,000 บาท ส่งชำระ 8,000 บ/เดือน รวม 137,000 บาท ลาออกเออรี้ 1 </a:t>
            </a:r>
            <a:r>
              <a:rPr lang="th-TH" sz="3600" b="1" dirty="0" err="1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ตค</a:t>
            </a: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.42</a:t>
            </a:r>
            <a:endParaRPr lang="th-TH" sz="3600" b="1" dirty="0">
              <a:solidFill>
                <a:srgbClr val="FFFFFF"/>
              </a:solidFill>
              <a:latin typeface="JasmineUPC" pitchFamily="18" charset="-34"/>
              <a:ea typeface="+mj-ea"/>
              <a:cs typeface="JasmineUPC" pitchFamily="18" charset="-34"/>
            </a:endParaRPr>
          </a:p>
          <a:p>
            <a:pPr eaLnBrk="1" hangingPunct="1">
              <a:buFontTx/>
              <a:buChar char="-"/>
              <a:defRPr/>
            </a:pP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20 </a:t>
            </a:r>
            <a:r>
              <a:rPr lang="th-TH" sz="3600" b="1" dirty="0" err="1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กย</a:t>
            </a: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.42 นาย ส.ทำบันทึกมอบฉันทะให้ นาง ว.</a:t>
            </a:r>
          </a:p>
          <a:p>
            <a:pPr marL="0" indent="0" eaLnBrk="1" hangingPunct="1">
              <a:buFontTx/>
              <a:buNone/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 </a:t>
            </a: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   รับเงินขวัญถุง 7 เท่าของ งด.และเงินอื่นที่มีสิทธิ </a:t>
            </a:r>
          </a:p>
          <a:p>
            <a:pPr eaLnBrk="1" hangingPunct="1">
              <a:buFontTx/>
              <a:buNone/>
              <a:defRPr/>
            </a:pP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-  2 </a:t>
            </a:r>
            <a:r>
              <a:rPr lang="th-TH" sz="3600" b="1" dirty="0" err="1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ตค</a:t>
            </a: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.42 นาย ส. ตาย  นพ.</a:t>
            </a:r>
            <a:r>
              <a:rPr lang="th-TH" sz="3600" b="1" dirty="0" err="1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สสจ</a:t>
            </a: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. จ่ายเงินขวัญถุง  97,755 บาท ให้แก่นาง ว. เมื่อวันที่ 26 พ.ย.2542</a:t>
            </a:r>
          </a:p>
          <a:p>
            <a:pPr marL="0" indent="0" eaLnBrk="1" hangingPunct="1">
              <a:buFontTx/>
              <a:buChar char="-"/>
              <a:defRPr/>
            </a:pP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 สัญญาตั้งตัวแทน ตาม ป.</a:t>
            </a:r>
            <a:r>
              <a:rPr lang="th-TH" sz="3600" b="1" dirty="0" err="1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พ.พ</a:t>
            </a: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.มาตรา 797 ระงับสิ้น  </a:t>
            </a:r>
          </a:p>
          <a:p>
            <a:pPr marL="0" indent="0" eaLnBrk="1" hangingPunct="1">
              <a:buFontTx/>
              <a:buNone/>
              <a:defRPr/>
            </a:pP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   ไปเพราะตายตาม  ป.</a:t>
            </a:r>
            <a:r>
              <a:rPr lang="th-TH" sz="3600" b="1" dirty="0" err="1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พ.พ</a:t>
            </a: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+mj-ea"/>
                <a:cs typeface="JasmineUPC" pitchFamily="18" charset="-34"/>
              </a:rPr>
              <a:t>.มาตรา 826 วรรคสอง</a:t>
            </a:r>
          </a:p>
          <a:p>
            <a:pPr eaLnBrk="1" hangingPunct="1">
              <a:defRPr/>
            </a:pPr>
            <a:endParaRPr lang="th-TH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16132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B148C-6714-42B2-B883-F39CBE48B21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125</a:t>
            </a:fld>
            <a:endParaRPr lang="th-TH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12CC9-7F11-44F8-830B-2DFD3E565283}" type="slidenum">
              <a:rPr lang="en-US" altLang="en-US" smtClean="0"/>
              <a:pPr>
                <a:defRPr/>
              </a:pPr>
              <a:t>126</a:t>
            </a:fld>
            <a:endParaRPr lang="th-TH" altLang="en-US" smtClean="0"/>
          </a:p>
        </p:txBody>
      </p:sp>
      <p:sp>
        <p:nvSpPr>
          <p:cNvPr id="817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600" smtClean="0">
                <a:solidFill>
                  <a:schemeClr val="bg1"/>
                </a:solidFill>
                <a:cs typeface="KodchiangUPC" pitchFamily="18" charset="-34"/>
              </a:rPr>
              <a:t>.</a:t>
            </a:r>
            <a:endParaRPr lang="th-TH" altLang="en-US" sz="6600" smtClean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81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2.</a:t>
            </a:r>
            <a:r>
              <a:rPr lang="th-TH" altLang="en-US" sz="44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จนท.กระทำละเมิดที่มิใช่กระทำในการ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</a:t>
            </a:r>
            <a:r>
              <a:rPr lang="th-TH" altLang="en-US" sz="44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ปฏิบัติหน้าที่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2.1 </a:t>
            </a:r>
            <a:r>
              <a:rPr lang="th-TH" altLang="en-US" sz="40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กรณีทำให้หน่วยงานของรัฐเสียหาย</a:t>
            </a: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(1) จนท. ต้องรับผิดชดใช้ ตามหลัก ป.พ.พ.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(2) ต้องรับผิดทุกกรณี ทั้งประมาทเลินเล่อ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ไม่ร้ายแรง/ร้ายแรง/จงใจ         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2.2 </a:t>
            </a:r>
            <a:r>
              <a:rPr lang="th-TH" altLang="en-US" sz="40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กรณีทำให้บุคคลภายนอกเสียหาย</a:t>
            </a: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(1) จนท. ต้องรับผิดชดใช้ เป็นการส่วนตัว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(2) สิทธิฟ้องคดีของบุคคลภายนอก  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- อาจฟ้อง จนท.ได้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- แต่จะฟ้องหน่วยงานของรัฐ ไม่ได้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84020-0A06-412D-92F0-839B7D96C62E}" type="slidenum">
              <a:rPr lang="en-US" altLang="en-US" smtClean="0"/>
              <a:pPr>
                <a:defRPr/>
              </a:pPr>
              <a:t>127</a:t>
            </a:fld>
            <a:endParaRPr lang="th-TH" altLang="en-US" smtClean="0"/>
          </a:p>
        </p:txBody>
      </p:sp>
      <p:sp>
        <p:nvSpPr>
          <p:cNvPr id="818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en-US" sz="480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</a:t>
            </a:r>
            <a:r>
              <a:rPr lang="th-TH" altLang="en-US" sz="480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ตัวอย่างการละเมิดที่มิใช่เป็นการปฏิบัติหน้าที่</a:t>
            </a:r>
          </a:p>
        </p:txBody>
      </p:sp>
      <p:sp>
        <p:nvSpPr>
          <p:cNvPr id="81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	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1. นำรถราชการไปใช้ส่วนตัว แล้ว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รถคว่ำ(ไม่มีคู่กรณี)/ รถชนกัน /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รถถูกโจรกรรม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2. นำทรัพย์สินราชการไปใช้ส่วนตัว แล้ว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- ชำรุดเสียหาย/สูญหาย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- ถูกโจรกรรม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- ลักทรัพย์สินทางราชการ 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		3. การรักษาพยาบาล ที่ทำส่วนตัว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800" b="1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      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th-TH" altLang="en-US" sz="4000" b="1" smtClean="0">
              <a:solidFill>
                <a:schemeClr val="bg1"/>
              </a:solidFill>
              <a:latin typeface="Times New Roman" pitchFamily="18" charset="0"/>
              <a:cs typeface="Kodchiang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B7CF0-165C-45BD-9D3E-BE73B746E1C9}" type="slidenum">
              <a:rPr lang="en-US" altLang="en-US" smtClean="0"/>
              <a:pPr>
                <a:defRPr/>
              </a:pPr>
              <a:t>128</a:t>
            </a:fld>
            <a:endParaRPr lang="th-TH" altLang="en-US" smtClean="0"/>
          </a:p>
        </p:txBody>
      </p:sp>
      <p:sp>
        <p:nvSpPr>
          <p:cNvPr id="819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6600" smtClean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81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solidFill>
                  <a:schemeClr val="bg1"/>
                </a:solidFill>
                <a:cs typeface="KodchiangUPC" pitchFamily="18" charset="-34"/>
              </a:rPr>
              <a:t>	</a:t>
            </a:r>
            <a:r>
              <a:rPr lang="th-TH" altLang="en-US" sz="3600" b="1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endParaRPr lang="th-TH" altLang="en-US" sz="4800" b="1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800" b="1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3. </a:t>
            </a:r>
            <a:r>
              <a:rPr lang="th-TH" altLang="en-US" sz="48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การชดใช้ค่าสินไหมทดแทน/การไล่เบี้ย</a:t>
            </a:r>
            <a:r>
              <a:rPr lang="th-TH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(กรณีที่กระทำเมิดโดยจงใจ/ประมาทเลินเล่ออย่างร้ายแรง)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th-TH" altLang="en-US" sz="3600" b="1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(1) กรณีกระทำละเมิดหลายคน ไม่ใช้หลักลูกหนี้ร่วม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(2) ไม่ต้องชดใช้เต็มจำนวนก็ได้ จะมีเพียงใดให้คำนึงถึง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- ระดับความร้ายแรงในการกระทำ และ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- ความเป็นธรรม ในแต่ละกรณีเป็นเกณฑ์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(3) การหักส่วนความรับผิดออกด้วย กรณีเกิดจาก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- ความผิด/ความบกพร่อง ของหน่วยงานของรัฐ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- ระบบการดำเนินงานส่วนรวม                                                   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5875"/>
          </a:xfrm>
          <a:solidFill>
            <a:srgbClr val="422100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altLang="en-US" sz="4800" smtClean="0">
                <a:solidFill>
                  <a:schemeClr val="tx1"/>
                </a:solidFill>
                <a:latin typeface="Times New Roman" pitchFamily="18" charset="0"/>
                <a:cs typeface="KodchiangUPC" pitchFamily="18" charset="-34"/>
              </a:rPr>
              <a:t>  </a:t>
            </a:r>
            <a:r>
              <a:rPr lang="th-TH" altLang="en-US" sz="4000" smtClean="0">
                <a:solidFill>
                  <a:schemeClr val="tx1"/>
                </a:solidFill>
                <a:latin typeface="Times New Roman" pitchFamily="18" charset="0"/>
                <a:cs typeface="LilyUPC" pitchFamily="34" charset="-34"/>
              </a:rPr>
              <a:t> </a:t>
            </a:r>
            <a:r>
              <a:rPr lang="th-TH" altLang="en-US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สัดส่วนความรับผิดชดใช้ กรณีทุจริตเงิน</a:t>
            </a:r>
          </a:p>
        </p:txBody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solidFill>
            <a:srgbClr val="00B050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          </a:t>
            </a:r>
            <a:r>
              <a:rPr lang="th-TH" sz="4000" b="1" u="sng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ผู้ต้องรับผิด</a:t>
            </a:r>
            <a:r>
              <a:rPr lang="th-TH" sz="4000" b="1" dirty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จำนวน</a:t>
            </a:r>
            <a:r>
              <a:rPr lang="th-TH" sz="44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เงิน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3600" b="1" dirty="0" err="1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จนท.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ผู้</a:t>
            </a: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ทุจริต                     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         100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%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			</a:t>
            </a:r>
            <a:endParaRPr lang="th-TH" sz="3600" b="1" dirty="0">
              <a:solidFill>
                <a:schemeClr val="bg1">
                  <a:lumMod val="50000"/>
                </a:schemeClr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sz="4000" b="1" dirty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        </a:t>
            </a:r>
            <a:r>
              <a:rPr lang="th-TH" sz="4000" b="1" u="sng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ผู้เกี่ยวข้อง</a:t>
            </a:r>
            <a:endParaRPr lang="th-TH" sz="4000" b="1" u="sng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     1</a:t>
            </a: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. 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ฝ่าย</a:t>
            </a: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การเงิน                            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60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%</a:t>
            </a:r>
            <a:endParaRPr lang="th-TH" sz="3600" b="1" dirty="0">
              <a:solidFill>
                <a:schemeClr val="bg1">
                  <a:lumMod val="50000"/>
                </a:schemeClr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endParaRPr lang="th-TH" sz="3600" b="1" dirty="0" smtClean="0">
              <a:solidFill>
                <a:schemeClr val="bg1">
                  <a:lumMod val="50000"/>
                </a:schemeClr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     2</a:t>
            </a: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. 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ผบ.ชั้นต้น-กลาง</a:t>
            </a: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                         20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%</a:t>
            </a:r>
            <a:endParaRPr lang="th-TH" sz="3600" b="1" dirty="0">
              <a:solidFill>
                <a:schemeClr val="bg1">
                  <a:lumMod val="50000"/>
                </a:schemeClr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      3. </a:t>
            </a: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ผบ.</a:t>
            </a:r>
            <a:r>
              <a:rPr lang="th-TH" sz="3600" b="1" dirty="0" smtClean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ชั้นสูง                                       20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KodchiangUPC" pitchFamily="18" charset="-34"/>
                <a:cs typeface="LilyUPC" pitchFamily="34" charset="-34"/>
              </a:rPr>
              <a:t>%</a:t>
            </a:r>
            <a:endParaRPr lang="th-TH" sz="3600" b="1" dirty="0">
              <a:solidFill>
                <a:schemeClr val="bg1">
                  <a:lumMod val="50000"/>
                </a:schemeClr>
              </a:solidFill>
              <a:latin typeface="KodchiangUPC" pitchFamily="18" charset="-34"/>
              <a:cs typeface="LilyUPC" pitchFamily="34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h-TH" sz="3600" b="1" dirty="0" smtClean="0">
              <a:solidFill>
                <a:schemeClr val="bg1">
                  <a:lumMod val="50000"/>
                </a:schemeClr>
              </a:solidFill>
              <a:latin typeface="KodchiangUPC" pitchFamily="18" charset="-34"/>
              <a:cs typeface="LilyUPC" pitchFamily="34" charset="-34"/>
            </a:endParaRPr>
          </a:p>
        </p:txBody>
      </p:sp>
      <p:sp>
        <p:nvSpPr>
          <p:cNvPr id="347140" name="Line 6"/>
          <p:cNvSpPr>
            <a:spLocks noChangeShapeType="1"/>
          </p:cNvSpPr>
          <p:nvPr/>
        </p:nvSpPr>
        <p:spPr bwMode="auto">
          <a:xfrm>
            <a:off x="0" y="600075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347141" name="Line 7"/>
          <p:cNvSpPr>
            <a:spLocks noChangeShapeType="1"/>
          </p:cNvSpPr>
          <p:nvPr/>
        </p:nvSpPr>
        <p:spPr bwMode="auto">
          <a:xfrm>
            <a:off x="0" y="242887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347142" name="Line 9"/>
          <p:cNvSpPr>
            <a:spLocks noChangeShapeType="1"/>
          </p:cNvSpPr>
          <p:nvPr/>
        </p:nvSpPr>
        <p:spPr bwMode="auto">
          <a:xfrm>
            <a:off x="0" y="3214688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347143" name="Line 10"/>
          <p:cNvSpPr>
            <a:spLocks noChangeShapeType="1"/>
          </p:cNvSpPr>
          <p:nvPr/>
        </p:nvSpPr>
        <p:spPr bwMode="auto">
          <a:xfrm>
            <a:off x="0" y="40005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347144" name="Line 11"/>
          <p:cNvSpPr>
            <a:spLocks noChangeShapeType="1"/>
          </p:cNvSpPr>
          <p:nvPr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347145" name="Line 13"/>
          <p:cNvSpPr>
            <a:spLocks noChangeShapeType="1"/>
          </p:cNvSpPr>
          <p:nvPr/>
        </p:nvSpPr>
        <p:spPr bwMode="auto">
          <a:xfrm>
            <a:off x="4714875" y="928688"/>
            <a:ext cx="46038" cy="5929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91350" tIns="45679" rIns="91350" bIns="45679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285875" y="2500313"/>
            <a:ext cx="67865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buSzPct val="70000"/>
              <a:defRPr/>
            </a:pPr>
            <a:r>
              <a:rPr lang="th-TH" sz="60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ข้าราชการ</a:t>
            </a:r>
            <a:r>
              <a:rPr lang="th-TH" sz="6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พลเรือน</a:t>
            </a:r>
            <a:r>
              <a:rPr lang="th-TH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สามัญ  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SzPct val="70000"/>
              <a:defRPr/>
            </a:pPr>
            <a:r>
              <a:rPr lang="th-TH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  ต้องกระทำการอันเป็น             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SzPct val="70000"/>
              <a:defRPr/>
            </a:pPr>
            <a:r>
              <a:rPr lang="th-TH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  ข้อปฏิบัติ  ดังต่อไปนี้</a:t>
            </a: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2643188" y="285750"/>
            <a:ext cx="3643312" cy="1285875"/>
          </a:xfrm>
          <a:prstGeom prst="ellipse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143125" y="285750"/>
            <a:ext cx="45005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h-TH" sz="6000" kern="0" dirty="0"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ngsana New"/>
              </a:rPr>
              <a:t>        </a:t>
            </a:r>
            <a:r>
              <a:rPr lang="th-TH" sz="7200" b="1" kern="0" dirty="0">
                <a:solidFill>
                  <a:srgbClr val="FFFF00"/>
                </a:solidFill>
                <a:latin typeface="Tahoma"/>
                <a:ea typeface="+mj-ea"/>
                <a:cs typeface="Angsana New"/>
              </a:rPr>
              <a:t>มาตรา ๘๒</a:t>
            </a:r>
          </a:p>
        </p:txBody>
      </p:sp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35825" y="1484313"/>
            <a:ext cx="1222375" cy="268287"/>
          </a:xfrm>
        </p:spPr>
        <p:txBody>
          <a:bodyPr/>
          <a:lstStyle/>
          <a:p>
            <a:pPr eaLnBrk="1" hangingPunct="1">
              <a:defRPr/>
            </a:pPr>
            <a:endParaRPr lang="en-US" altLang="en-US" sz="4000" smtClean="0"/>
          </a:p>
        </p:txBody>
      </p:sp>
      <p:sp>
        <p:nvSpPr>
          <p:cNvPr id="350211" name="Rectangle 5" descr="ไม้วอลนัต"/>
          <p:cNvSpPr>
            <a:spLocks noChangeArrowheads="1"/>
          </p:cNvSpPr>
          <p:nvPr/>
        </p:nvSpPr>
        <p:spPr bwMode="auto">
          <a:xfrm>
            <a:off x="285750" y="285750"/>
            <a:ext cx="8496300" cy="7207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38100">
            <a:noFill/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algn="ctr" eaLnBrk="1" hangingPunct="1">
              <a:lnSpc>
                <a:spcPct val="90000"/>
              </a:lnSpc>
            </a:pPr>
            <a:r>
              <a:rPr lang="th-TH" altLang="en-US" sz="4000" b="1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ทุจริตยักยอกเงินบำรุง 22,548,947 บาท</a:t>
            </a:r>
          </a:p>
        </p:txBody>
      </p:sp>
      <p:sp>
        <p:nvSpPr>
          <p:cNvPr id="1642502" name="Rectangle 5"/>
          <p:cNvSpPr>
            <a:spLocks noChangeArrowheads="1"/>
          </p:cNvSpPr>
          <p:nvPr/>
        </p:nvSpPr>
        <p:spPr bwMode="auto">
          <a:xfrm>
            <a:off x="0" y="1125538"/>
            <a:ext cx="9144000" cy="5160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algn="ctr" eaLnBrk="1" hangingPunct="1">
              <a:lnSpc>
                <a:spcPct val="90000"/>
              </a:lnSpc>
            </a:pPr>
            <a:r>
              <a:rPr lang="th-TH" altLang="en-US" sz="32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</a:t>
            </a:r>
            <a:r>
              <a:rPr lang="th-TH" altLang="en-US" sz="4000" b="1" u="sng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คำพิพากษาศาลปกครองสูงสุด อ.439/2555</a:t>
            </a:r>
          </a:p>
          <a:p>
            <a:pPr algn="ctr" eaLnBrk="1" hangingPunct="1">
              <a:lnSpc>
                <a:spcPct val="90000"/>
              </a:lnSpc>
            </a:pPr>
            <a:r>
              <a:rPr lang="th-TH" altLang="en-US" sz="32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1. ความเสียหาย...เกิดจากความบกพร่องและระบบการ</a:t>
            </a:r>
          </a:p>
          <a:p>
            <a:pPr algn="ctr" eaLnBrk="1" hangingPunct="1">
              <a:lnSpc>
                <a:spcPct val="90000"/>
              </a:lnSpc>
            </a:pPr>
            <a:r>
              <a:rPr lang="th-TH" altLang="en-US" sz="32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ดำเนินงานส่วนรวมของหน่วยงาน (สป.)  คือ </a:t>
            </a:r>
            <a:r>
              <a:rPr lang="th-TH" altLang="en-US" sz="3200" b="1" u="sng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แต่งตั้งบุคคล</a:t>
            </a:r>
          </a:p>
          <a:p>
            <a:pPr algn="ctr" eaLnBrk="1" hangingPunct="1">
              <a:lnSpc>
                <a:spcPct val="90000"/>
              </a:lnSpc>
            </a:pPr>
            <a:r>
              <a:rPr lang="th-TH" altLang="en-US" sz="32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</a:t>
            </a:r>
            <a:r>
              <a:rPr lang="th-TH" altLang="en-US" sz="3200" b="1" u="sng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ไม่เหมาะสม, ระบบการตรวจสอบสอบภายในหน่วยงาน</a:t>
            </a:r>
            <a:r>
              <a:rPr lang="th-TH" altLang="en-US" sz="32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th-TH" altLang="en-US" sz="32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ศาลให้หักส่วนความรับผิดออก  ร้อยละ 50</a:t>
            </a:r>
          </a:p>
          <a:p>
            <a:pPr algn="ctr" eaLnBrk="1" hangingPunct="1">
              <a:lnSpc>
                <a:spcPct val="90000"/>
              </a:lnSpc>
            </a:pPr>
            <a:r>
              <a:rPr lang="th-TH" altLang="en-US" sz="32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    ( หักจาก 550,000 บาท เหลือ 275,000 บาท)</a:t>
            </a:r>
          </a:p>
          <a:p>
            <a:pPr algn="ctr" eaLnBrk="1" hangingPunct="1">
              <a:lnSpc>
                <a:spcPct val="90000"/>
              </a:lnSpc>
            </a:pPr>
            <a:r>
              <a:rPr lang="th-TH" altLang="en-US" sz="32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2. ระดับความร้ายแรงแห่งการกระทำและความเป็นธรรม</a:t>
            </a:r>
          </a:p>
          <a:p>
            <a:pPr algn="ctr" eaLnBrk="1" hangingPunct="1">
              <a:lnSpc>
                <a:spcPct val="90000"/>
              </a:lnSpc>
            </a:pPr>
            <a:r>
              <a:rPr lang="th-TH" altLang="en-US" sz="32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2.1 ผู้ฟ้องคดีเพิ่งจบแพทย์มาเพียง หนึ่งปี, ไม่เคยอบรมระเบียบ</a:t>
            </a:r>
          </a:p>
          <a:p>
            <a:pPr algn="ctr" eaLnBrk="1" hangingPunct="1">
              <a:lnSpc>
                <a:spcPct val="90000"/>
              </a:lnSpc>
            </a:pPr>
            <a:r>
              <a:rPr lang="th-TH" altLang="en-US" sz="32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2.2 โรงพยาบาลนี้ มีแพทย์เวรเพียงคนเดียวและ</a:t>
            </a:r>
          </a:p>
          <a:p>
            <a:pPr algn="ctr" eaLnBrk="1" hangingPunct="1">
              <a:lnSpc>
                <a:spcPct val="90000"/>
              </a:lnSpc>
            </a:pPr>
            <a:r>
              <a:rPr lang="th-TH" altLang="en-US" sz="32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      ตรวจผู้ป่วยวันละร้อยกว่าคน</a:t>
            </a:r>
          </a:p>
          <a:p>
            <a:pPr algn="ctr" eaLnBrk="1" hangingPunct="1">
              <a:lnSpc>
                <a:spcPct val="90000"/>
              </a:lnSpc>
            </a:pPr>
            <a:r>
              <a:rPr lang="th-TH" altLang="en-US" sz="32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2.3 ให้ผู้ฟ้องคดีรับผิดร้อยละ 25 ของ 275,000 บาท </a:t>
            </a:r>
          </a:p>
          <a:p>
            <a:pPr algn="ctr" eaLnBrk="1" hangingPunct="1">
              <a:lnSpc>
                <a:spcPct val="90000"/>
              </a:lnSpc>
            </a:pPr>
            <a:r>
              <a:rPr lang="th-TH" altLang="en-US" sz="48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</a:t>
            </a:r>
            <a:r>
              <a:rPr lang="th-TH" altLang="en-US" sz="4800" b="1" u="sng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คือ ให้รับผิด 68,750 บาท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3124C-3133-4542-90DB-A27E7AD26C4E}" type="slidenum">
              <a:rPr lang="en-US" altLang="en-US" smtClean="0"/>
              <a:pPr>
                <a:defRPr/>
              </a:pPr>
              <a:t>131</a:t>
            </a:fld>
            <a:endParaRPr lang="th-TH" altLang="en-US" smtClean="0"/>
          </a:p>
        </p:txBody>
      </p:sp>
      <p:sp>
        <p:nvSpPr>
          <p:cNvPr id="825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6600" smtClean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82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50000"/>
              </a:lnSpc>
              <a:buFontTx/>
              <a:buNone/>
              <a:defRPr/>
            </a:pPr>
            <a:endParaRPr lang="th-TH" altLang="en-US" b="1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b="1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4. </a:t>
            </a:r>
            <a:r>
              <a:rPr lang="th-TH" altLang="en-US" sz="36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กรณี จนท.ผู้ต้องรับผิดฯ ไม่สามารถชำระหนี้ได้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- ให้พิจารณาผ่อนผั นตามความเหมาะสม                                                              	 - ห้ามฟ้อง จนท. เป็นคดีล้มละลาย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5. </a:t>
            </a:r>
            <a:r>
              <a:rPr lang="th-TH" altLang="en-US" sz="36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กรณี จนท.ผู้ต้องรับผิดฯตาย 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                                      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- ให้รีบดำเนินการฟ้องผู้จัดการมรดก/ทายาท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6. </a:t>
            </a:r>
            <a:r>
              <a:rPr lang="th-TH" altLang="en-US" sz="36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อายุความ</a:t>
            </a:r>
            <a:endParaRPr lang="th-TH" altLang="en-US" sz="3600" b="1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- จนท.ทำให้หน่วยงานฯเสียหาย  2 ปี นับแต่รู้เรื่อง/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รู้ตัว ละเมิด หรือภายใน 10 ปีนับ แต่วันทำละเมิด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(ปพพ.มาตรา 448)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- การไล่เบี้ยจาก จนท./หน่วยงานฯ อายุความ 1 ปี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นับแต่จ่ายเงิน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- หน่วยงานฯ เห็นว่าไม่ต้องรับผิด แต่ระทรวงการคลัง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เห็นว่าต้องรับผิด อายุความ 1 ปี นับแต่สั่งตามความเห็น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กค.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- ฟ้องผิดตัว อายุความขยาย 6 เดือน นับแต่มีคำ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พิพากษาถึงที่สุด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- ฟ้องกองมรดก/ทายาท จนท.ภายใน 1 ปี ที่ทราบความตาย </a:t>
            </a:r>
            <a:endParaRPr lang="th-TH" altLang="en-US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b="1" smtClean="0">
                <a:solidFill>
                  <a:srgbClr val="FFFF00"/>
                </a:solidFill>
                <a:cs typeface="KodchiangUPC" pitchFamily="18" charset="-34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237112" y="116632"/>
            <a:ext cx="8929688" cy="5543056"/>
          </a:xfrm>
          <a:prstGeom prst="rect">
            <a:avLst/>
          </a:prstGeom>
          <a:solidFill>
            <a:srgbClr val="000000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          </a:t>
            </a:r>
          </a:p>
          <a:p>
            <a:pPr algn="ctr">
              <a:lnSpc>
                <a:spcPct val="65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  <a:r>
              <a:rPr lang="th-TH" altLang="en-US" sz="4400" b="1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นายภัคพล ปฐมพิทักษ์นุ</a:t>
            </a:r>
            <a:r>
              <a:rPr lang="th-TH" altLang="en-US" sz="4400" b="1" dirty="0" err="1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กูล</a:t>
            </a:r>
            <a:r>
              <a:rPr lang="th-TH" altLang="en-US" sz="4400" b="1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  <a:endParaRPr lang="th-TH" altLang="en-US" sz="4400" b="1" dirty="0">
              <a:solidFill>
                <a:schemeClr val="tx1">
                  <a:lumMod val="95000"/>
                </a:schemeClr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 algn="ctr">
              <a:lnSpc>
                <a:spcPct val="65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นิติกรชำนาญการ</a:t>
            </a:r>
            <a:r>
              <a:rPr lang="th-TH" altLang="en-US" sz="4400" b="1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พิเศษ</a:t>
            </a:r>
          </a:p>
          <a:p>
            <a:pPr algn="ctr">
              <a:lnSpc>
                <a:spcPct val="65000"/>
              </a:lnSpc>
              <a:defRPr/>
            </a:pPr>
            <a:r>
              <a:rPr lang="th-TH" altLang="en-US" sz="4400" b="1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หัวหน้ากลุ่มงานนิติการ </a:t>
            </a:r>
          </a:p>
          <a:p>
            <a:pPr algn="ctr">
              <a:lnSpc>
                <a:spcPct val="65000"/>
              </a:lnSpc>
              <a:defRPr/>
            </a:pPr>
            <a:r>
              <a:rPr lang="th-TH" altLang="en-US" sz="4400" b="1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สำนักงานสาธารณสุขจังหวัดบุรีรัมย์ </a:t>
            </a:r>
            <a:endParaRPr lang="th-TH" altLang="en-US" sz="4400" b="1" dirty="0">
              <a:solidFill>
                <a:schemeClr val="tx1">
                  <a:lumMod val="95000"/>
                </a:schemeClr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 algn="ctr">
              <a:lnSpc>
                <a:spcPct val="65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อ.เมืองฯ </a:t>
            </a:r>
            <a:r>
              <a:rPr lang="th-TH" altLang="en-US" sz="4400" b="1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จ.บุรีรัมย์ 31000  </a:t>
            </a:r>
            <a:r>
              <a:rPr lang="en-US" altLang="en-US" sz="4400" b="1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  <a:r>
              <a:rPr lang="en-US" altLang="en-US" sz="6000" b="1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</a:t>
            </a:r>
            <a:r>
              <a:rPr lang="en-US" altLang="en-US" sz="6000" b="1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</a:t>
            </a:r>
            <a:endParaRPr lang="th-TH" altLang="en-US" sz="6000" b="1" dirty="0">
              <a:solidFill>
                <a:schemeClr val="tx1">
                  <a:lumMod val="95000"/>
                </a:schemeClr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 algn="ctr">
              <a:lnSpc>
                <a:spcPct val="65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โทร.  </a:t>
            </a:r>
            <a:r>
              <a:rPr lang="th-TH" altLang="en-US" sz="4400" b="1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044-611562 ต่อ 130 </a:t>
            </a:r>
          </a:p>
          <a:p>
            <a:pPr algn="ctr">
              <a:lnSpc>
                <a:spcPct val="65000"/>
              </a:lnSpc>
              <a:defRPr/>
            </a:pPr>
            <a:r>
              <a:rPr lang="th-TH" altLang="en-US" sz="4400" b="1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โทรสาร 044-612831 ต่อ 112</a:t>
            </a:r>
            <a:endParaRPr lang="th-TH" altLang="en-US" sz="4400" b="1" dirty="0">
              <a:solidFill>
                <a:schemeClr val="tx1">
                  <a:lumMod val="95000"/>
                </a:schemeClr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 algn="ctr">
              <a:lnSpc>
                <a:spcPct val="80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มือถือ  </a:t>
            </a:r>
            <a:r>
              <a:rPr lang="th-TH" altLang="en-US" sz="4400" b="1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096-9839145</a:t>
            </a:r>
            <a:endParaRPr lang="en-US" altLang="en-US" sz="4400" b="1" dirty="0">
              <a:solidFill>
                <a:schemeClr val="tx1">
                  <a:lumMod val="95000"/>
                </a:schemeClr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>
              <a:lnSpc>
                <a:spcPct val="80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</a:t>
            </a:r>
            <a:r>
              <a:rPr lang="en-US" altLang="en-US" sz="6000" b="1" u="sng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proboy</a:t>
            </a:r>
            <a:r>
              <a:rPr lang="en-US" altLang="en-US" sz="6000" b="1" u="sng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hlinkClick r:id="rId2"/>
              </a:rPr>
              <a:t>27@hotmail.com</a:t>
            </a:r>
            <a:endParaRPr lang="th-TH" altLang="en-US" sz="6000" b="1" u="sng" dirty="0">
              <a:solidFill>
                <a:schemeClr val="tx1">
                  <a:lumMod val="95000"/>
                </a:schemeClr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4800" b="1" dirty="0">
              <a:solidFill>
                <a:schemeClr val="tx1">
                  <a:lumMod val="95000"/>
                </a:schemeClr>
              </a:solidFill>
              <a:ea typeface="Arial Unicode MS" pitchFamily="34" charset="-128"/>
              <a:cs typeface="KodchiangUPC" pitchFamily="18" charset="-34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Oval 2"/>
          <p:cNvSpPr>
            <a:spLocks noChangeArrowheads="1"/>
          </p:cNvSpPr>
          <p:nvPr/>
        </p:nvSpPr>
        <p:spPr bwMode="auto">
          <a:xfrm>
            <a:off x="914400" y="457200"/>
            <a:ext cx="7315200" cy="6096000"/>
          </a:xfrm>
          <a:prstGeom prst="ellipse">
            <a:avLst/>
          </a:prstGeom>
          <a:noFill/>
          <a:ln w="1809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285875" y="1071563"/>
            <a:ext cx="7286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3600" b="1" kern="0" dirty="0">
                <a:solidFill>
                  <a:srgbClr val="F2F2F2"/>
                </a:solidFill>
                <a:latin typeface="Browallia New" pitchFamily="34" charset="-34"/>
                <a:cs typeface="+mn-cs"/>
                <a:sym typeface="Wingdings" pitchFamily="2" charset="2"/>
              </a:rPr>
              <a:t>  </a:t>
            </a:r>
            <a:r>
              <a:rPr lang="th-TH" sz="4400" b="1" kern="0" dirty="0">
                <a:solidFill>
                  <a:srgbClr val="F2F2F2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๘๒(</a:t>
            </a:r>
            <a:r>
              <a:rPr lang="th-TH" sz="4400" b="1" kern="0" dirty="0">
                <a:solidFill>
                  <a:srgbClr val="F2F2F2"/>
                </a:solidFill>
                <a:latin typeface="JasmineUPC" pitchFamily="18" charset="-34"/>
                <a:cs typeface="JasmineUPC" pitchFamily="18" charset="-34"/>
              </a:rPr>
              <a:t>๑) ต้องปฏิบัติหน้าที่ราชการด้วยความซื่อสัตย์ สุจริต และเที่ยงธรรม</a:t>
            </a:r>
            <a:endParaRPr lang="th-TH" sz="44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428750" y="4500563"/>
            <a:ext cx="7500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h-TH" sz="36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1317" name="สี่เหลี่ยมผืนผ้า 8"/>
          <p:cNvSpPr>
            <a:spLocks noChangeArrowheads="1"/>
          </p:cNvSpPr>
          <p:nvPr/>
        </p:nvSpPr>
        <p:spPr bwMode="auto">
          <a:xfrm>
            <a:off x="1357313" y="2857500"/>
            <a:ext cx="69294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lnSpc>
                <a:spcPct val="11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ซื่อสัตย์  คือ  ตรงไปตรงมา,ไม่คดโกง,</a:t>
            </a:r>
          </a:p>
          <a:p>
            <a:pPr marL="341313" indent="-341313">
              <a:lnSpc>
                <a:spcPct val="11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                  ไม่หลอกลวง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สุจริต  คือ ที่ดีที่ชอบตามคลองธรรม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FF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เที่ยงธรรม คือ ไม่ลำเอียง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63" y="928688"/>
            <a:ext cx="7572375" cy="4071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dirty="0" smtClean="0">
                <a:solidFill>
                  <a:srgbClr val="F2F2F2"/>
                </a:solidFill>
                <a:effectLst/>
                <a:latin typeface="Wide Latin" pitchFamily="18" charset="0"/>
                <a:cs typeface="Times New Roman" pitchFamily="18" charset="0"/>
              </a:rPr>
              <a:t>     </a:t>
            </a:r>
            <a:r>
              <a:rPr lang="th-TH" sz="4800" b="1" dirty="0" smtClean="0">
                <a:solidFill>
                  <a:srgbClr val="F2F2F2"/>
                </a:solidFill>
                <a:effectLst/>
                <a:latin typeface="Wide Latin" pitchFamily="18" charset="0"/>
                <a:cs typeface="JasmineUPC" pitchFamily="18" charset="-34"/>
              </a:rPr>
              <a:t>มาตรา ๘๒(๒) ต้องปฏิบัติหน้าที่ราชการให้เป็นไปตามกฎหมาย กฎ ระเบียบของทางราชการ มติของคณะรัฐมนตรี นโยบายของรัฐบาล และปฏิบัติตามระเบียบแบบแผนของทางราชการ</a:t>
            </a:r>
          </a:p>
          <a:p>
            <a:pPr eaLnBrk="1" hangingPunct="1">
              <a:defRPr/>
            </a:pP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972425" cy="1000125"/>
          </a:xfrm>
        </p:spPr>
        <p:txBody>
          <a:bodyPr/>
          <a:lstStyle/>
          <a:p>
            <a:pPr marL="342560" indent="-342560" algn="ctr">
              <a:lnSpc>
                <a:spcPct val="80000"/>
              </a:lnSpc>
              <a:defRPr/>
            </a:pPr>
            <a:r>
              <a:rPr lang="th-TH" u="sng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/>
            </a:r>
            <a:br>
              <a:rPr lang="th-TH" u="sng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</a:br>
            <a:r>
              <a:rPr lang="th-TH" u="sng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/>
            </a:r>
            <a:br>
              <a:rPr lang="th-TH" u="sng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</a:br>
            <a:r>
              <a:rPr lang="th-TH" sz="4800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กฎหมาย และระเบียบของทางราชการ</a:t>
            </a:r>
            <a:br>
              <a:rPr lang="th-TH" sz="4800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</a:br>
            <a:r>
              <a:rPr lang="th-TH" u="sng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/>
            </a:r>
            <a:br>
              <a:rPr lang="th-TH" u="sng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</a:b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336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3925" y="1071563"/>
            <a:ext cx="7862888" cy="5072062"/>
          </a:xfrm>
        </p:spPr>
        <p:txBody>
          <a:bodyPr/>
          <a:lstStyle/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sz="4000" b="1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       </a:t>
            </a:r>
            <a:r>
              <a:rPr lang="th-TH" sz="44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ingdings" pitchFamily="2" charset="2"/>
              </a:rPr>
              <a:t>ที่กำหนดให้มีอำนาจ/หน้าที่</a:t>
            </a:r>
            <a:endParaRPr lang="th-TH" sz="4400" b="1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  <a:sym typeface="Webdings" pitchFamily="18" charset="2"/>
            </a:endParaRPr>
          </a:p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sz="4000" b="1" u="sng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กฎหมาย, กฎ</a:t>
            </a:r>
          </a:p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sz="4000" b="1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  </a:t>
            </a:r>
            <a:r>
              <a:rPr lang="th-TH" sz="4000" b="1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กฎหมาย หรือ กฎ ใดก็ได้  ที่กำหนด         “อำนาจ หรือ หน้าที่” ไว้ เช่น กำหนดให้            เป็นผู้มีอำนาจสั่งบรรจุแต่งตั้ง ตาม</a:t>
            </a:r>
          </a:p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sz="4000" b="1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   มาตรา 57 /หน้าที่กรรมการสอบสวน</a:t>
            </a:r>
          </a:p>
          <a:p>
            <a:pPr marL="341313" indent="-341313">
              <a:lnSpc>
                <a:spcPct val="60000"/>
              </a:lnSpc>
              <a:buFont typeface="Wingdings" pitchFamily="2" charset="2"/>
              <a:buNone/>
            </a:pPr>
            <a:r>
              <a:rPr lang="th-TH" sz="4000" b="1" smtClean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 </a:t>
            </a:r>
            <a:r>
              <a:rPr lang="th-TH" sz="4000" b="1" u="sng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ระเบียบของทางราชการ</a:t>
            </a:r>
          </a:p>
          <a:p>
            <a:pPr marL="341313" indent="-341313">
              <a:lnSpc>
                <a:spcPct val="60000"/>
              </a:lnSpc>
              <a:buFont typeface="Wingdings" pitchFamily="2" charset="2"/>
              <a:buNone/>
            </a:pPr>
            <a:r>
              <a:rPr lang="th-TH" sz="40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  ต้องเป็นระเบียบเฉพาะ เช่น หนังสือเวียน/หลักเกณฑ์ของ ก.พ. หรือ สป.สธ. ที่กำหนด </a:t>
            </a:r>
            <a:r>
              <a:rPr lang="th-TH" sz="4000" b="1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“อำนาจ/หน้าที่”</a:t>
            </a:r>
            <a:r>
              <a:rPr lang="th-TH" sz="40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ไว้</a:t>
            </a:r>
            <a:endParaRPr lang="th-TH" sz="4000" b="1" smtClean="0">
              <a:solidFill>
                <a:srgbClr val="FFFFFF"/>
              </a:solidFill>
              <a:effectLst/>
              <a:latin typeface="JasmineUPC" pitchFamily="18" charset="-34"/>
              <a:cs typeface="JasmineUPC" pitchFamily="18" charset="-34"/>
              <a:sym typeface="Webdings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solidFill>
            <a:srgbClr val="000000"/>
          </a:solidFill>
          <a:ln>
            <a:solidFill>
              <a:srgbClr val="FF66CC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54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หลักการตรวจรับพัสดุ/ตรวจการจ้าง 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6388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.ต้องตรวจรับ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ก</a:t>
            </a:r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ของมี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ข.ของครบ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ค.ของถูกต้อง (สัญญา/ข้อตกลง/</a:t>
            </a:r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SPEC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)</a:t>
            </a:r>
            <a:endParaRPr lang="en-US" sz="4000" b="1" dirty="0"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2.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ถ้าไม่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มี/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ไม่ครบ/ไม่ถูกต้อง จะต้องรายงาน</a:t>
            </a:r>
          </a:p>
        </p:txBody>
      </p:sp>
    </p:spTree>
    <p:extLst>
      <p:ext uri="{BB962C8B-B14F-4D97-AF65-F5344CB8AC3E}">
        <p14:creationId xmlns:p14="http://schemas.microsoft.com/office/powerpoint/2010/main" val="3453384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solidFill>
            <a:srgbClr val="000000"/>
          </a:solidFill>
          <a:ln>
            <a:solidFill>
              <a:srgbClr val="FF66CC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40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ความผิดเกี่ยวกับการตรวจรับพัสดุ/ตรวจรับการจ้าง 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6388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</a:t>
            </a:r>
            <a:r>
              <a:rPr lang="en-US" sz="44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 ไม่ยอมทำหน้าที่ตรวจรับพัสดุ/ตรวจรับการจ้าง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- ฐานไม่ปฏิบัติหน้าที่ราชการให้เป็นไปตามระเบียบฯ 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- ฐานขัดคำสั่งผู้บังคับบัญชาฯ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2.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พบว่าของไม่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มี/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ไม่ครบ/ไม่ถูกต้อง ไม่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ยอม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รายงาน/ทำความเห็นแย้ง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- ฐานไม่ปฏิบัติหน้าที่ราชการให้เป็นไปตามระเบียบฯ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1431925"/>
          </a:xfrm>
        </p:spPr>
        <p:txBody>
          <a:bodyPr/>
          <a:lstStyle/>
          <a:p>
            <a:pPr>
              <a:defRPr/>
            </a:pPr>
            <a:r>
              <a:rPr lang="th-TH" sz="600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  </a:t>
            </a:r>
            <a:r>
              <a:rPr lang="th-TH" sz="600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ระเบียบแบบแผนของทางราชการ </a:t>
            </a:r>
            <a:endParaRPr lang="th-TH" sz="60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360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813" y="1143000"/>
            <a:ext cx="7786687" cy="4948238"/>
          </a:xfrm>
        </p:spPr>
        <p:txBody>
          <a:bodyPr/>
          <a:lstStyle/>
          <a:p>
            <a:pPr marL="341313" indent="-341313">
              <a:lnSpc>
                <a:spcPct val="110000"/>
              </a:lnSpc>
              <a:buFont typeface="Wingdings" pitchFamily="2" charset="2"/>
              <a:buNone/>
            </a:pPr>
            <a:r>
              <a:rPr lang="th-TH" altLang="en-US" sz="3600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altLang="en-US" sz="4000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“ </a:t>
            </a:r>
            <a:r>
              <a:rPr lang="th-TH" altLang="en-US" sz="4000" b="1" u="sng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แบบแผน</a:t>
            </a:r>
            <a:r>
              <a:rPr lang="th-TH" altLang="en-US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” คือขนบธรรมเนียมที่กำหนดไว้ หรือ เคยประพฤติปฏิบัติสืบต่อกันมา</a:t>
            </a:r>
            <a:endParaRPr lang="th-TH" altLang="en-US" sz="4000" b="1" dirty="0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  <a:sym typeface="Wingdings" pitchFamily="2" charset="2"/>
            </a:endParaRPr>
          </a:p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altLang="en-US" sz="2400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ingdings" pitchFamily="2" charset="2"/>
              </a:rPr>
              <a:t>             </a:t>
            </a:r>
            <a:r>
              <a:rPr lang="th-TH" altLang="en-US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1. เป็นระเบียบแบบแผนของทางราชการทั่วไป</a:t>
            </a:r>
          </a:p>
          <a:p>
            <a:pPr marL="341313" indent="-341313">
              <a:lnSpc>
                <a:spcPct val="70000"/>
              </a:lnSpc>
              <a:buFont typeface="Wingdings" pitchFamily="2" charset="2"/>
              <a:buNone/>
            </a:pPr>
            <a:r>
              <a:rPr lang="th-TH" altLang="en-US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         2. กำหนดหน้าที่ทั่วไปที่ทุกคนต้องปฏิบัติตาม </a:t>
            </a:r>
          </a:p>
          <a:p>
            <a:pPr marL="341313" indent="-341313">
              <a:lnSpc>
                <a:spcPct val="70000"/>
              </a:lnSpc>
              <a:buFont typeface="Wingdings" pitchFamily="2" charset="2"/>
              <a:buNone/>
            </a:pPr>
            <a:r>
              <a:rPr lang="th-TH" altLang="en-US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         3. ไม่จำเป็นต้องกำหนดไว้เป็นลายลักษณ์อักษร</a:t>
            </a:r>
          </a:p>
          <a:p>
            <a:pPr marL="341313" indent="-341313">
              <a:lnSpc>
                <a:spcPct val="80000"/>
              </a:lnSpc>
            </a:pPr>
            <a:r>
              <a:rPr lang="th-TH" altLang="en-US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altLang="en-US" sz="4000" b="1" dirty="0" smtClean="0">
                <a:solidFill>
                  <a:srgbClr val="00FFFF"/>
                </a:solidFill>
                <a:effectLst/>
                <a:latin typeface="JasmineUPC" pitchFamily="18" charset="-34"/>
                <a:cs typeface="JasmineUPC" pitchFamily="18" charset="-34"/>
              </a:rPr>
              <a:t>ระเบียบลงชื่อมาปฏิบัติราชการ/เวลาทำงาน</a:t>
            </a:r>
          </a:p>
          <a:p>
            <a:pPr marL="341313" indent="-341313">
              <a:lnSpc>
                <a:spcPct val="70000"/>
              </a:lnSpc>
            </a:pPr>
            <a:r>
              <a:rPr lang="th-TH" altLang="en-US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ingdings" pitchFamily="2" charset="2"/>
              </a:rPr>
              <a:t> </a:t>
            </a:r>
            <a:r>
              <a:rPr lang="th-TH" altLang="en-US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ระเบียบการลาหยุดราชการ</a:t>
            </a:r>
          </a:p>
          <a:p>
            <a:pPr marL="341313" indent="-341313">
              <a:lnSpc>
                <a:spcPct val="70000"/>
              </a:lnSpc>
            </a:pPr>
            <a:r>
              <a:rPr lang="th-TH" altLang="en-US" sz="4000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ระเบียบสวมหมวก</a:t>
            </a:r>
            <a:r>
              <a:rPr lang="th-TH" altLang="en-US" sz="4000" b="1" dirty="0" err="1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กันน็อค</a:t>
            </a:r>
            <a:r>
              <a:rPr lang="th-TH" altLang="en-US" sz="4000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/คาดเข็มขัดนิรภัย</a:t>
            </a:r>
            <a:endParaRPr lang="th-TH" altLang="en-US" sz="4000" b="1" dirty="0" smtClean="0"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8625"/>
            <a:ext cx="7772400" cy="114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66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ความหมายของวินัย  คือ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0" y="1928813"/>
            <a:ext cx="6715125" cy="2928937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rgbClr val="66FF33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กฎหมาย ระเบียบ หรือข้อบังคับ</a:t>
            </a:r>
          </a:p>
          <a:p>
            <a:pPr eaLnBrk="1" hangingPunct="1"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ที่กำหนดให้ข้าราชการประพฤติ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ปฏิบัติ หรือละเว้นการประพฤติปฏิบัติ           </a:t>
            </a:r>
          </a:p>
          <a:p>
            <a:pPr eaLnBrk="1" hangingPunct="1">
              <a:lnSpc>
                <a:spcPct val="60000"/>
              </a:lnSpc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ผู้ฝ่าฝืน จะได้รับโทษตามที่กำหนดไว้    </a:t>
            </a:r>
            <a:endParaRPr lang="th-TH" sz="4000" dirty="0" smtClean="0"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th-TH" sz="4400" b="1" dirty="0" smtClean="0"/>
          </a:p>
        </p:txBody>
      </p:sp>
      <p:sp>
        <p:nvSpPr>
          <p:cNvPr id="195588" name="Line 4"/>
          <p:cNvSpPr>
            <a:spLocks noChangeShapeType="1"/>
          </p:cNvSpPr>
          <p:nvPr/>
        </p:nvSpPr>
        <p:spPr bwMode="auto">
          <a:xfrm>
            <a:off x="0" y="1695450"/>
            <a:ext cx="9144000" cy="46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89" name="AutoShape 5"/>
          <p:cNvSpPr>
            <a:spLocks noChangeArrowheads="1"/>
          </p:cNvSpPr>
          <p:nvPr/>
        </p:nvSpPr>
        <p:spPr bwMode="auto">
          <a:xfrm>
            <a:off x="428625" y="2500313"/>
            <a:ext cx="1219200" cy="2057400"/>
          </a:xfrm>
          <a:prstGeom prst="star4">
            <a:avLst>
              <a:gd name="adj" fmla="val 1250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90" name="AutoShape 6"/>
          <p:cNvSpPr>
            <a:spLocks noChangeArrowheads="1"/>
          </p:cNvSpPr>
          <p:nvPr/>
        </p:nvSpPr>
        <p:spPr bwMode="auto">
          <a:xfrm>
            <a:off x="214313" y="1071563"/>
            <a:ext cx="1219200" cy="2057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91" name="AutoShape 7"/>
          <p:cNvSpPr>
            <a:spLocks noChangeArrowheads="1"/>
          </p:cNvSpPr>
          <p:nvPr/>
        </p:nvSpPr>
        <p:spPr bwMode="auto">
          <a:xfrm>
            <a:off x="642938" y="3929063"/>
            <a:ext cx="1219200" cy="2057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8839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0" tIns="45679" rIns="91350" bIns="45679"/>
          <a:lstStyle/>
          <a:p>
            <a:pPr algn="r"/>
            <a:fld id="{E2744E48-869F-4C6C-87CA-DB8ACC82111D}" type="slidenum">
              <a:rPr lang="en-US"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/>
              <a:t>20</a:t>
            </a:fld>
            <a:endParaRPr lang="th-TH" sz="26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485379" name="Rectangle 5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9" rIns="91350" bIns="45679" anchor="ctr">
            <a:spAutoFit/>
          </a:bodyPr>
          <a:lstStyle/>
          <a:p>
            <a:endParaRPr lang="en-US" sz="360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5380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9" rIns="91350" bIns="45679" anchor="ctr">
            <a:spAutoFit/>
          </a:bodyPr>
          <a:lstStyle/>
          <a:p>
            <a:endParaRPr lang="en-US" sz="360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287" name="Rectangle 17"/>
          <p:cNvSpPr>
            <a:spLocks noChangeArrowheads="1"/>
          </p:cNvSpPr>
          <p:nvPr/>
        </p:nvSpPr>
        <p:spPr bwMode="auto">
          <a:xfrm>
            <a:off x="1857375" y="214313"/>
            <a:ext cx="5500688" cy="785812"/>
          </a:xfrm>
          <a:prstGeom prst="rect">
            <a:avLst/>
          </a:prstGeom>
          <a:solidFill>
            <a:srgbClr val="002836"/>
          </a:solidFill>
          <a:ln w="28575">
            <a:solidFill>
              <a:srgbClr val="FFCC66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algn="ctr"/>
            <a:r>
              <a:rPr lang="th-TH" sz="4000" b="1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ระเบียบเกี่ยวกับการแต่งกาย</a:t>
            </a:r>
          </a:p>
        </p:txBody>
      </p:sp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357188" y="2357438"/>
            <a:ext cx="8572500" cy="1139825"/>
          </a:xfrm>
          <a:prstGeom prst="rect">
            <a:avLst/>
          </a:prstGeom>
          <a:solidFill>
            <a:srgbClr val="002836"/>
          </a:solidFill>
          <a:ln w="9525">
            <a:noFill/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algn="ctr">
              <a:lnSpc>
                <a:spcPct val="90000"/>
              </a:lnSpc>
            </a:pPr>
            <a:r>
              <a:rPr lang="th-TH" sz="2400" b="1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th-TH" sz="3600" b="1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ข้าราชการ/ลูกจ้าง ชาย ไม่ให้ไว้ผมยาวปิดตีนผม</a:t>
            </a:r>
          </a:p>
        </p:txBody>
      </p:sp>
      <p:sp>
        <p:nvSpPr>
          <p:cNvPr id="310290" name="Rectangle 17"/>
          <p:cNvSpPr>
            <a:spLocks noChangeArrowheads="1"/>
          </p:cNvSpPr>
          <p:nvPr/>
        </p:nvSpPr>
        <p:spPr bwMode="auto">
          <a:xfrm>
            <a:off x="357188" y="3643313"/>
            <a:ext cx="8501062" cy="1143000"/>
          </a:xfrm>
          <a:prstGeom prst="rect">
            <a:avLst/>
          </a:prstGeom>
          <a:solidFill>
            <a:srgbClr val="002836"/>
          </a:solidFill>
          <a:ln w="9525">
            <a:noFill/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r>
              <a:rPr lang="th-TH" sz="2400" b="1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ข้าราชการ/ลูกจ้าง หญิง ไม่ให้สวมกระโปรงสั้นเหนือเข่า</a:t>
            </a:r>
          </a:p>
        </p:txBody>
      </p:sp>
      <p:sp>
        <p:nvSpPr>
          <p:cNvPr id="310291" name="Rectangle 17"/>
          <p:cNvSpPr>
            <a:spLocks noChangeArrowheads="1"/>
          </p:cNvSpPr>
          <p:nvPr/>
        </p:nvSpPr>
        <p:spPr bwMode="auto">
          <a:xfrm>
            <a:off x="357188" y="4929188"/>
            <a:ext cx="8421687" cy="1285875"/>
          </a:xfrm>
          <a:prstGeom prst="rect">
            <a:avLst/>
          </a:prstGeom>
          <a:solidFill>
            <a:srgbClr val="002836"/>
          </a:solidFill>
          <a:ln w="9525">
            <a:noFill/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>
              <a:lnSpc>
                <a:spcPct val="80000"/>
              </a:lnSpc>
            </a:pPr>
            <a:r>
              <a:rPr lang="th-TH" sz="240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  <a:r>
              <a:rPr lang="th-TH" sz="3600" b="1">
                <a:solidFill>
                  <a:srgbClr val="FF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ข้าราชการ/ลูกจ้าง ชาย/หญิง ไม่ให้คาดเข็มขัดใต้สะดือ</a:t>
            </a:r>
          </a:p>
        </p:txBody>
      </p:sp>
      <p:sp>
        <p:nvSpPr>
          <p:cNvPr id="485385" name="สี่เหลี่ยมผืนผ้า 14"/>
          <p:cNvSpPr>
            <a:spLocks noChangeArrowheads="1"/>
          </p:cNvSpPr>
          <p:nvPr/>
        </p:nvSpPr>
        <p:spPr bwMode="auto">
          <a:xfrm>
            <a:off x="0" y="1143000"/>
            <a:ext cx="90011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th-TH" sz="36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ระเบียบสำนักนายกรัฐมนตรี ลงวันที่ 6 มิถุนายน 2516</a:t>
            </a:r>
          </a:p>
          <a:p>
            <a:pPr lvl="1"/>
            <a:r>
              <a:rPr lang="th-TH" sz="36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เรื่องการไว้ผมและแต่งกายเพื่อเป็นแบบอย่างแก่ประชาชน</a:t>
            </a:r>
          </a:p>
          <a:p>
            <a:pPr lvl="1">
              <a:lnSpc>
                <a:spcPct val="0"/>
              </a:lnSpc>
            </a:pPr>
            <a:r>
              <a:rPr lang="th-TH" sz="4000" b="1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    </a:t>
            </a:r>
            <a:r>
              <a:rPr lang="th-TH" b="1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  <a:sym typeface="Wingdings 2" pitchFamily="18" charset="2"/>
              </a:rPr>
              <a:t> </a:t>
            </a:r>
            <a:endParaRPr lang="th-TH" sz="4000" b="1">
              <a:solidFill>
                <a:srgbClr val="FFFFFF"/>
              </a:solidFill>
              <a:ea typeface="Arial Unicode MS" pitchFamily="34" charset="-128"/>
              <a:cs typeface="LilyUPC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7" grpId="0" animBg="1"/>
      <p:bldP spid="310289" grpId="0" animBg="1"/>
      <p:bldP spid="310290" grpId="0" animBg="1"/>
      <p:bldP spid="3102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80400" cy="1800225"/>
          </a:xfrm>
        </p:spPr>
        <p:txBody>
          <a:bodyPr/>
          <a:lstStyle/>
          <a:p>
            <a:pPr algn="ctr"/>
            <a:r>
              <a:rPr lang="th-TH" altLang="en-US" sz="480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ระเบียบสำนักนายกรัฐมนตรีว่าด้วย</a:t>
            </a:r>
            <a:br>
              <a:rPr lang="th-TH" altLang="en-US" sz="480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altLang="en-US" sz="480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การลาของข้าราชการ พ.ศ.2555</a:t>
            </a:r>
            <a:endParaRPr lang="th-TH" altLang="en-US" sz="4800" u="sng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7699375" cy="39592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cs typeface="KodchiangUPC" pitchFamily="18" charset="-34"/>
              </a:rPr>
              <a:t>                  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การลา มี 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11 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ประเภท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1. การลาป่วย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/>
            </a:r>
            <a:b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2. การลาคลอดบุตร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/>
            </a:r>
            <a:b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3. การลาไปช่วยเหลือภริยาที่คลอดบุตร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/>
            </a:r>
            <a:b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4. การลากิจส่วนตัว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/>
            </a:r>
            <a:b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5. การลาพักผ่อน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sz="36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</a:t>
            </a:r>
            <a:endParaRPr lang="th-TH" sz="2800" b="1" dirty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424862" cy="48958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6. การลาอุปสมบทหรือการลาไปประกอบพิธี</a:t>
            </a:r>
            <a:r>
              <a:rPr lang="th-TH" sz="4000" b="1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ฮัจย์</a:t>
            </a:r>
            <a:endParaRPr lang="th-TH" sz="40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7. การลาเข้ารับการตรวจเลือกหรือเข้ารับ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เตรียม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พล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8. การลาไปศึกษา ฝึกอบรม ปฏิบัติการวิจัย </a:t>
            </a:r>
            <a:endParaRPr lang="th-TH" sz="40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หรือ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ดูงาน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9. การลาไปปฏิบัติงานในองค์การระหว่างประเทศ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10. การลาติดตามคู่สมรส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11. การลาไปฟื้นฟูสมรรถภาพด้านอาชีพ</a:t>
            </a:r>
            <a:r>
              <a:rPr lang="en-US" sz="40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en-US" sz="40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th-TH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172450" y="836613"/>
            <a:ext cx="792163" cy="23018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endParaRPr lang="en-US" sz="4000"/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  <a:ln w="38100">
            <a:solidFill>
              <a:srgbClr val="00FF00"/>
            </a:solidFill>
          </a:ln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th-TH" sz="4400" b="1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การลาที่สำคัญ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1.</a:t>
            </a: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</a:t>
            </a: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การลาป่วย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1.1 ตั้งแต่ 30 วันขึ้นไป ต้องมีใบรับรองแพทย์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1.2  ไม่ถึง 30 วัน จะสั่งให้มีใบรับรองแพทย์ หรือ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ให้ไปรับการตรวจจากแพทย์ก็ได้                             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2.</a:t>
            </a: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</a:t>
            </a: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การลาคลอดบุตร</a:t>
            </a:r>
            <a:endParaRPr lang="th-TH" sz="36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marL="0" indent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2.1 เป็นการลาหยุด ช่วงก่อน วันคลอด และหลังคลอด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</a:t>
            </a: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2.2 </a:t>
            </a: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ลาได้ไม่เกิน 90 วัน (นับวันหยุดรวมด้วย)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โดยไม่ต้องมีใบรับรองแพทย์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</a:t>
            </a:r>
            <a:endParaRPr lang="th-TH" sz="36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marL="0" indent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1. นางสาว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ลาคลอดบุตร </a:t>
            </a: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ได้หรือไม่</a:t>
            </a:r>
            <a:endParaRPr lang="th-TH" sz="3600" b="1" dirty="0">
              <a:latin typeface="JasmineUPC" pitchFamily="18" charset="-34"/>
              <a:cs typeface="JasmineUPC" pitchFamily="18" charset="-34"/>
            </a:endParaRPr>
          </a:p>
          <a:p>
            <a:pPr marL="0" indent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2. คลอด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ได้ 15 วัน บุตร</a:t>
            </a: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ตายต้องกลับมาทำงาน หรือไม่</a:t>
            </a:r>
            <a:endParaRPr lang="th-TH" sz="3600" b="1" dirty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สี่เหลี่ยมผืนผ้า 3"/>
          <p:cNvSpPr>
            <a:spLocks noChangeArrowheads="1"/>
          </p:cNvSpPr>
          <p:nvPr/>
        </p:nvSpPr>
        <p:spPr bwMode="auto">
          <a:xfrm>
            <a:off x="642938" y="642938"/>
            <a:ext cx="82867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3. </a:t>
            </a: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การลากิจส่วนตัว</a:t>
            </a:r>
          </a:p>
          <a:p>
            <a:pPr eaLnBrk="1" hangingPunct="1">
              <a:lnSpc>
                <a:spcPct val="6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3.1 การลากิจส่วนตัวด้วยเหตุอื่นๆ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</a:t>
            </a: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</a:t>
            </a: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กรณีเหตุธรรมดา  ต้องคำสั่งอนุญาตก่อน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</a:t>
            </a: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</a:t>
            </a: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กรณีเหตุจำเป็น คือไม่อาจรอรับคำสั่ง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อนุญาตได้ 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	     </a:t>
            </a: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</a:t>
            </a: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กรณีเหตุพิเศษ คือไม่อาจส่งใบลาก่อนได้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ใน 1 ปี ระหว่างลากิจ จะได้เงินเดือน 45 วันทำการ  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3.2 การลากิจส่วนตัวเพื่อเลี้ยงดูบุตร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</a:t>
            </a:r>
            <a:r>
              <a:rPr lang="th-TH" altLang="en-US" sz="3600" b="1" u="sng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มีสิทธิ</a:t>
            </a: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ลาต่อเนื่องจากการลาคลอด 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(ไม่นับวันหยุดรวมด้วย)</a:t>
            </a:r>
          </a:p>
          <a:p>
            <a:pPr eaLnBrk="1" hangingPunct="1">
              <a:lnSpc>
                <a:spcPct val="7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ลาได้ไม่เกิน 150 วันทำการ โดยไม่ได้รับเงินเดือน</a:t>
            </a:r>
          </a:p>
          <a:p>
            <a:pPr eaLnBrk="1" hangingPunct="1">
              <a:lnSpc>
                <a:spcPct val="7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  ระหว่างลา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877BB0D-253B-4EFB-A68B-D84A942A22A5}" type="slidenum">
              <a:rPr lang="en-US" altLang="en-US"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/>
              <a:t>25</a:t>
            </a:fld>
            <a:endParaRPr lang="th-TH" altLang="en-US" sz="26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162819" name="สี่เหลี่ยมผืนผ้า 4"/>
          <p:cNvSpPr>
            <a:spLocks noChangeArrowheads="1"/>
          </p:cNvSpPr>
          <p:nvPr/>
        </p:nvSpPr>
        <p:spPr bwMode="auto">
          <a:xfrm>
            <a:off x="857250" y="571500"/>
            <a:ext cx="7929563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4.การลาพักผ่อน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 </a:t>
            </a: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ใน 1 ปี มีสิทธิลาได้ 10 วัน</a:t>
            </a:r>
          </a:p>
          <a:p>
            <a:pPr eaLnBrk="1" hangingPunct="1">
              <a:lnSpc>
                <a:spcPct val="7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กรณีบรรจุยังไม่ครบ 6 เดือน ไม่มีสิทธิลา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 </a:t>
            </a: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ถ้าปีนั้น ไม่ได้ลาหรือลาไม่ครบ ให้นำวันลา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มาสะสม ในปีต่อไปได้ แต่เมื่อรวมกับในปีปัจจุบันแล้ว ต้องไม่เกิน 20 วัน ถ้ารับราชการมาไม่น้อยกว่า 10 ปีติดต่อกัน ให้สะสมได้ไม่เกิน 30 วัน</a:t>
            </a:r>
          </a:p>
          <a:p>
            <a:pPr eaLnBrk="1" hangingPunct="1">
              <a:lnSpc>
                <a:spcPct val="90000"/>
              </a:lnSpc>
            </a:pPr>
            <a:endParaRPr lang="th-TH" altLang="en-US" sz="3600" b="1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th-TH" altLang="en-US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altLang="en-US" sz="36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1. บรรจุวันที่ 1 เมษายน ลาพักผ่อนได้หรือไม่ 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sz="36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2. ลาศึกษาต่อ 2 ปี สะสมวันลาพักผ่อนได้หรือไม่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4E073C0-6494-4C0E-A20F-B57F64BE6D7A}" type="slidenum">
              <a:rPr lang="en-US" altLang="en-US"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/>
              <a:t>26</a:t>
            </a:fld>
            <a:endParaRPr lang="th-TH" altLang="en-US" sz="26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1412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172450" y="836613"/>
            <a:ext cx="792163" cy="23018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endParaRPr lang="en-US" sz="4000"/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  <a:solidFill>
            <a:srgbClr val="000000"/>
          </a:solidFill>
          <a:ln w="38100">
            <a:solidFill>
              <a:srgbClr val="00FF00"/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th-TH" sz="6000" b="1" dirty="0" smtClean="0">
                <a:solidFill>
                  <a:srgbClr val="FFC000"/>
                </a:solidFill>
                <a:latin typeface="Times New Roman" pitchFamily="18" charset="0"/>
                <a:sym typeface="Webdings" pitchFamily="18" charset="2"/>
              </a:rPr>
              <a:t>   </a:t>
            </a:r>
            <a:r>
              <a:rPr lang="th-TH" sz="5400" b="1" dirty="0" smtClean="0">
                <a:solidFill>
                  <a:srgbClr val="FFC000"/>
                </a:solidFill>
                <a:latin typeface="Times New Roman" pitchFamily="18" charset="0"/>
                <a:sym typeface="Webdings" pitchFamily="18" charset="2"/>
              </a:rPr>
              <a:t>ถูกตำรวจจับการพนัน ถูกขัง 2 วัน </a:t>
            </a:r>
          </a:p>
          <a:p>
            <a:pPr marL="0" indent="0" algn="ctr">
              <a:buFontTx/>
              <a:buNone/>
              <a:defRPr/>
            </a:pPr>
            <a:r>
              <a:rPr lang="th-TH" sz="5400" b="1" dirty="0" smtClean="0">
                <a:solidFill>
                  <a:srgbClr val="FFC000"/>
                </a:solidFill>
                <a:latin typeface="Times New Roman" pitchFamily="18" charset="0"/>
                <a:sym typeface="Webdings" pitchFamily="18" charset="2"/>
              </a:rPr>
              <a:t>มาทำงานไม่ได้ </a:t>
            </a:r>
          </a:p>
          <a:p>
            <a:pPr marL="0" indent="0" algn="ctr">
              <a:buFontTx/>
              <a:buNone/>
              <a:defRPr/>
            </a:pPr>
            <a:r>
              <a:rPr lang="th-TH" sz="5400" b="1" dirty="0" smtClean="0">
                <a:solidFill>
                  <a:srgbClr val="FFC000"/>
                </a:solidFill>
                <a:latin typeface="Times New Roman" pitchFamily="18" charset="0"/>
                <a:sym typeface="Webdings" pitchFamily="18" charset="2"/>
              </a:rPr>
              <a:t>ประกันตัวแล้ว เมื่อกลับมาทำงาน </a:t>
            </a:r>
          </a:p>
          <a:p>
            <a:pPr marL="0" indent="0" algn="ctr">
              <a:buFontTx/>
              <a:buNone/>
              <a:defRPr/>
            </a:pPr>
            <a:r>
              <a:rPr lang="th-TH" sz="5400" b="1" dirty="0" smtClean="0">
                <a:solidFill>
                  <a:srgbClr val="FFC000"/>
                </a:solidFill>
                <a:latin typeface="Times New Roman" pitchFamily="18" charset="0"/>
                <a:sym typeface="Webdings" pitchFamily="18" charset="2"/>
              </a:rPr>
              <a:t>จะต้องลาประเภทใด</a:t>
            </a:r>
            <a:endParaRPr lang="th-TH" sz="54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th-TH" sz="5400" b="1" dirty="0">
                <a:solidFill>
                  <a:srgbClr val="FFFF00"/>
                </a:solidFill>
                <a:latin typeface="Arial" pitchFamily="34" charset="0"/>
                <a:sym typeface="Webdings" pitchFamily="18" charset="2"/>
              </a:rPr>
              <a:t> </a:t>
            </a:r>
            <a:r>
              <a:rPr lang="th-TH" sz="5400" b="1" dirty="0" smtClean="0">
                <a:solidFill>
                  <a:srgbClr val="FFFF00"/>
                </a:solidFill>
                <a:latin typeface="Arial" pitchFamily="34" charset="0"/>
                <a:sym typeface="Webdings" pitchFamily="18" charset="2"/>
              </a:rPr>
              <a:t>        </a:t>
            </a:r>
            <a:r>
              <a:rPr lang="th-TH" sz="5400" b="1" dirty="0">
                <a:solidFill>
                  <a:srgbClr val="FFFF00"/>
                </a:solidFill>
                <a:latin typeface="Arial" pitchFamily="34" charset="0"/>
                <a:sym typeface="Webdings" pitchFamily="18" charset="2"/>
              </a:rPr>
              <a:t>ก</a:t>
            </a:r>
            <a:r>
              <a:rPr lang="th-TH" sz="5400" b="1" dirty="0" smtClean="0">
                <a:solidFill>
                  <a:srgbClr val="FFFF00"/>
                </a:solidFill>
                <a:latin typeface="KodchiangUPC" pitchFamily="18" charset="-34"/>
              </a:rPr>
              <a:t>  ลากิจ (ไปติดคุก)</a:t>
            </a:r>
            <a:endParaRPr lang="th-TH" sz="5400" b="1" dirty="0">
              <a:solidFill>
                <a:srgbClr val="FFFF00"/>
              </a:solidFill>
              <a:latin typeface="KodchiangUPC" pitchFamily="18" charset="-34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5400" b="1" dirty="0">
                <a:solidFill>
                  <a:srgbClr val="FF0000"/>
                </a:solidFill>
                <a:latin typeface="KodchiangUPC" pitchFamily="18" charset="-34"/>
              </a:rPr>
              <a:t>	</a:t>
            </a:r>
            <a:r>
              <a:rPr lang="th-TH" sz="5400" b="1" dirty="0" smtClean="0">
                <a:solidFill>
                  <a:srgbClr val="FF0000"/>
                </a:solidFill>
                <a:latin typeface="KodchiangUPC" pitchFamily="18" charset="-34"/>
              </a:rPr>
              <a:t> ข   ลาพักผ่อน (นอนในคุก)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5400" b="1" dirty="0" smtClean="0">
                <a:solidFill>
                  <a:srgbClr val="FFFFFF"/>
                </a:solidFill>
                <a:latin typeface="KodchiangUPC" pitchFamily="18" charset="-34"/>
              </a:rPr>
              <a:t>         ค  </a:t>
            </a:r>
            <a:r>
              <a:rPr lang="en-US" sz="5400" b="1" dirty="0" smtClean="0">
                <a:solidFill>
                  <a:srgbClr val="FFFFFF"/>
                </a:solidFill>
                <a:latin typeface="KodchiangUPC" pitchFamily="18" charset="-34"/>
              </a:rPr>
              <a:t>…………………………………………………</a:t>
            </a:r>
            <a:endParaRPr lang="th-TH" sz="5400" b="1" dirty="0">
              <a:solidFill>
                <a:srgbClr val="FFFFFF"/>
              </a:solidFill>
              <a:latin typeface="KodchiangUPC" pitchFamily="18" charset="-34"/>
            </a:endParaRPr>
          </a:p>
          <a:p>
            <a:pPr marL="0" indent="0">
              <a:lnSpc>
                <a:spcPct val="70000"/>
              </a:lnSpc>
              <a:buFontTx/>
              <a:buNone/>
              <a:defRPr/>
            </a:pPr>
            <a:endParaRPr lang="th-TH" sz="5400" b="1" dirty="0">
              <a:solidFill>
                <a:srgbClr val="00FFFF"/>
              </a:solidFill>
              <a:latin typeface="KodchiangUPC" pitchFamily="18" charset="-34"/>
              <a:cs typeface="LilyUPC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8174038" cy="5019675"/>
          </a:xfrm>
        </p:spPr>
        <p:txBody>
          <a:bodyPr/>
          <a:lstStyle/>
          <a:p>
            <a:pPr>
              <a:buFontTx/>
              <a:buNone/>
            </a:pPr>
            <a:r>
              <a:rPr lang="th-TH" altLang="en-US" sz="44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en-US" altLang="en-US" sz="40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altLang="en-US" sz="40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จะลาไปช่วยเหลือภริยาโดยชอบด้วยกฎหมายที่คลอดบุตร </a:t>
            </a:r>
          </a:p>
          <a:p>
            <a:pPr>
              <a:buFontTx/>
              <a:buNone/>
            </a:pPr>
            <a:r>
              <a:rPr lang="th-TH" altLang="en-US" sz="40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en-US" altLang="en-US" sz="40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altLang="en-US" sz="40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ให้เสนอหรือจัดส่งใบลาต่อผู้บังคับบัญชาลำดับจนถึงผู้มีอำนาจอนุญาต  ก่อนหรือในวัน           ที่ลาภายใน 90 วัน นับแต่วันที่คลอดบุตร </a:t>
            </a:r>
          </a:p>
          <a:p>
            <a:pPr>
              <a:buFontTx/>
              <a:buNone/>
            </a:pPr>
            <a:r>
              <a:rPr lang="th-TH" altLang="en-US" sz="40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en-US" altLang="en-US" sz="40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altLang="en-US" sz="4000" b="1" u="sng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มีสิทธิลา</a:t>
            </a:r>
            <a:r>
              <a:rPr lang="th-TH" altLang="en-US" sz="40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ไปช่วยเหลือภริยาที่คลอดบุตร  ครั้งหนึ่งติดต่อกันได้ไม่เกิน 15 วันทำการ</a:t>
            </a:r>
          </a:p>
        </p:txBody>
      </p:sp>
      <p:sp>
        <p:nvSpPr>
          <p:cNvPr id="20480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143000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 </a:t>
            </a:r>
            <a:r>
              <a:rPr lang="en-US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5.</a:t>
            </a:r>
            <a:r>
              <a:rPr lang="th-TH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800" u="sng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การลาไปช่วยเหลือภริยาที่คลอดบุตร</a:t>
            </a:r>
            <a:r>
              <a:rPr lang="th-TH" sz="48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28625"/>
            <a:ext cx="8243887" cy="55895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ผู้มีอำนาจอนุญาต  (เช่น ผวจ./อธิบดี/ปลัดกระทรวง) อาจให้แสดงหลักฐานประกอบ              การพิจารณาอนุญาตด้วยก็ได้ </a:t>
            </a:r>
          </a:p>
          <a:p>
            <a:pPr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ถ้าลาภายใน 30 วัน นับแต่วันที่คลอดบุตร                    ให้มีสิทธิได้รับเงินเดือนระหว่างลาได้ไม่เกิน 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15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วันทำการ  ถ้าพ้นเวลานี้ไม่มีสิทธิได้รับเงิน เว้นแต่อธิบดี จะพิจารณาเห็นสมควรให้จ่ายเงิน                ได้  แต่ไม่เกิน 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15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วันทำการ 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th-TH" sz="4000" b="1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พรฎ</a:t>
            </a:r>
            <a:r>
              <a:rPr lang="en-US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การจ่ายเงินเดือน/ระเบียบ </a:t>
            </a:r>
            <a:r>
              <a:rPr lang="th-TH" sz="4000" b="1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กค</a:t>
            </a:r>
            <a:r>
              <a:rPr lang="en-US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ว่าด้วยการจ่ายค่าจ้างฯ</a:t>
            </a:r>
            <a:r>
              <a:rPr lang="th-TH" sz="4000" b="1" dirty="0" smtClean="0">
                <a:solidFill>
                  <a:srgbClr val="FFFFFF"/>
                </a:solidFill>
              </a:rPr>
              <a:t>)</a:t>
            </a:r>
            <a:endParaRPr lang="en-US" sz="4000" b="1" dirty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th-TH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1285875"/>
            <a:ext cx="7572375" cy="4143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๘๒(๓) ต้องปฏิบัติหน้าที่ราชการให้เกิดผลดีหรือความก้าวหน้าแก่ราชการด้วยความตั้งใจอุตสาหะ      เอาใจใส่ และรักษาประโยชน์ของ            ทางราชการ</a:t>
            </a:r>
            <a:endParaRPr lang="en-US" sz="4800" b="1" dirty="0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h-TH" sz="5400" b="1" dirty="0" smtClean="0">
              <a:solidFill>
                <a:srgbClr val="F2F2F2"/>
              </a:solidFill>
              <a:effectLst/>
              <a:latin typeface="Browallia New" pitchFamily="34" charset="-34"/>
              <a:cs typeface="Times New Roman" pitchFamily="18" charset="0"/>
            </a:endParaRPr>
          </a:p>
          <a:p>
            <a:pPr eaLnBrk="1" hangingPunct="1">
              <a:defRPr/>
            </a:pP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357188"/>
            <a:ext cx="8429625" cy="1428750"/>
          </a:xfrm>
          <a:solidFill>
            <a:srgbClr val="000099"/>
          </a:solidFill>
        </p:spPr>
        <p:txBody>
          <a:bodyPr/>
          <a:lstStyle/>
          <a:p>
            <a:pPr algn="ctr">
              <a:defRPr/>
            </a:pPr>
            <a:r>
              <a:rPr lang="th-TH" sz="54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การกระทำผิดวินัย คือ มีผลกระทบ...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857375"/>
            <a:ext cx="8643937" cy="3286125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1800" b="1" dirty="0">
                <a:latin typeface="JasmineUPC" pitchFamily="18" charset="-34"/>
                <a:cs typeface="JasmineUPC" pitchFamily="18" charset="-34"/>
              </a:rPr>
              <a:t> </a:t>
            </a:r>
            <a:endParaRPr lang="en-US" sz="18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sz="5000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1. ต่อประเทศชาติ/ความมั่นคง</a:t>
            </a:r>
            <a:r>
              <a:rPr lang="en-US" sz="5000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 2. ต่องานราชการ  </a:t>
            </a:r>
            <a:endParaRPr lang="en-US" sz="50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3. </a:t>
            </a:r>
            <a:r>
              <a:rPr lang="th-TH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ต่อประชาชน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h-TH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4. ต่อชื่อเสียง/ภาพลักษณ์ของทาง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h-TH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ราชการหรือของเจ้าหน้าที่</a:t>
            </a:r>
            <a:endParaRPr lang="en-US" sz="50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5000" b="1" dirty="0">
                <a:solidFill>
                  <a:srgbClr val="FFFFFF"/>
                </a:solidFill>
                <a:latin typeface="TH NiramitIT๙" pitchFamily="2" charset="-34"/>
                <a:cs typeface="TH NiramitIT๙" pitchFamily="2" charset="-34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TH NiramitIT๙" pitchFamily="2" charset="-34"/>
                <a:cs typeface="TH NiramitIT๙" pitchFamily="2" charset="-34"/>
              </a:rPr>
              <a:t>                      </a:t>
            </a:r>
            <a:endParaRPr lang="th-TH" sz="5400" b="1" dirty="0">
              <a:solidFill>
                <a:srgbClr val="FFFFFF"/>
              </a:solidFill>
              <a:latin typeface="TH NiramitIT๙" pitchFamily="2" charset="-34"/>
              <a:cs typeface="TH NiramitIT๙" pitchFamily="2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endParaRPr lang="th-TH" sz="4400" b="1" dirty="0">
              <a:solidFill>
                <a:schemeClr val="bg1"/>
              </a:solidFill>
              <a:latin typeface="TH NiramitIT๙" pitchFamily="2" charset="-34"/>
              <a:cs typeface="TH NiramitIT๙" pitchFamily="2" charset="-34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214313"/>
            <a:ext cx="8858250" cy="6286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b="1" dirty="0" smtClean="0">
                <a:effectLst/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4400" b="1" dirty="0" smtClean="0">
                <a:effectLst/>
                <a:latin typeface="JasmineUPC" pitchFamily="18" charset="-34"/>
                <a:cs typeface="JasmineUPC" pitchFamily="18" charset="-34"/>
              </a:rPr>
              <a:t>       </a:t>
            </a:r>
            <a:r>
              <a:rPr lang="th-TH" sz="4000" b="1" dirty="0" smtClean="0">
                <a:effectLst/>
                <a:latin typeface="JasmineUPC" pitchFamily="18" charset="-34"/>
                <a:cs typeface="JasmineUPC" pitchFamily="18" charset="-34"/>
              </a:rPr>
              <a:t>มาตรา ๘๒(๔) ต้องปฏิบัติตามคำสั่งของผู้บังคับบัญชาซึ่งสั่งในหน้าที่ราชการโดยชอบด้วยกฎหมายและระเบียบของทางราชการ โดยไม่ขัดขืนหรือหลีกเลี่ยง 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แต่ถ้าเห็นว่าการปฏิบัติตามคำสั่งนั้นจะทำให้เสียหายแก่ราชการ หรือจะเป็นการไม่รักษาประโยชน์ของทางราชการจะต้องเสนอความเห็นเป็นหนังสือทันทีเพื่อ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ให้ผู้บังคับบัญชาทบทวนคำสั่งนั้น</a:t>
            </a:r>
            <a:r>
              <a:rPr lang="th-TH" sz="4000" b="1" dirty="0" smtClean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solidFill>
                  <a:srgbClr val="FF3300"/>
                </a:solidFill>
                <a:latin typeface="JasmineUPC" pitchFamily="18" charset="-34"/>
                <a:cs typeface="JasmineUPC" pitchFamily="18" charset="-34"/>
              </a:rPr>
              <a:t>และเมื่อได้เสนอความเห็นแล้ว ถ้าผู้บังคับบัญชายืนยันให้ปฏิบัติตามคำสั่งเดิม ผู้อยู่ใต้บังคับบัญชาต้องปฏิบัติตาม</a:t>
            </a:r>
            <a:endParaRPr lang="en-US" sz="4000" b="1" dirty="0" smtClean="0">
              <a:solidFill>
                <a:srgbClr val="FF33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endParaRPr lang="th-TH" sz="4400" b="1" dirty="0" smtClean="0">
              <a:effectLst/>
              <a:latin typeface="Browallia New" pitchFamily="34" charset="-34"/>
              <a:cs typeface="Times New Roman" pitchFamily="18" charset="0"/>
            </a:endParaRPr>
          </a:p>
          <a:p>
            <a:pPr eaLnBrk="1" hangingPunct="1">
              <a:defRPr/>
            </a:pP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88913"/>
            <a:ext cx="8640763" cy="2879725"/>
          </a:xfrm>
          <a:solidFill>
            <a:srgbClr val="1C1C1C"/>
          </a:solidFill>
          <a:ln w="28575">
            <a:solidFill>
              <a:srgbClr val="FF9900"/>
            </a:solidFill>
          </a:ln>
        </p:spPr>
        <p:txBody>
          <a:bodyPr/>
          <a:lstStyle/>
          <a:p>
            <a:pPr>
              <a:defRPr/>
            </a:pPr>
            <a:r>
              <a:rPr lang="th-TH" sz="4000" dirty="0">
                <a:solidFill>
                  <a:schemeClr val="bg1"/>
                </a:solidFill>
              </a:rPr>
              <a:t>  </a:t>
            </a:r>
            <a:br>
              <a:rPr lang="th-TH" sz="4000" dirty="0">
                <a:solidFill>
                  <a:schemeClr val="bg1"/>
                </a:solidFill>
              </a:rPr>
            </a:br>
            <a:r>
              <a:rPr lang="th-TH" sz="4000" dirty="0">
                <a:solidFill>
                  <a:schemeClr val="bg1"/>
                </a:solidFill>
              </a:rPr>
              <a:t>    </a:t>
            </a:r>
            <a:r>
              <a:rPr lang="th-TH" sz="3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พจนานุกรม</a:t>
            </a:r>
            <a:r>
              <a:rPr lang="en-US" sz="3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: </a:t>
            </a:r>
            <a:r>
              <a:rPr lang="th-TH" sz="360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ข้าราชการหรือพนักงานรัฐวิสาหกิจ</a:t>
            </a:r>
            <a:br>
              <a:rPr lang="th-TH" sz="360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60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         ที่มีอำนาจปกครองดูแลผู้ใต้บังคับบัญชา</a:t>
            </a:r>
            <a:r>
              <a:rPr lang="th-TH" sz="3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3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อำนาจหน้าที่ </a:t>
            </a:r>
            <a:r>
              <a:rPr lang="en-US" sz="3600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: </a:t>
            </a:r>
            <a:r>
              <a:rPr lang="th-TH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JasmineUPC" pitchFamily="18" charset="-34"/>
                <a:cs typeface="JasmineUPC" pitchFamily="18" charset="-34"/>
              </a:rPr>
              <a:t>ควบคุม กำกับ ดูแล สั่งการ และกลั่นกรอง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3284538"/>
            <a:ext cx="8640763" cy="3313112"/>
          </a:xfrm>
          <a:solidFill>
            <a:srgbClr val="CCFFCC"/>
          </a:solidFill>
          <a:ln w="28575">
            <a:solidFill>
              <a:srgbClr val="00FFFF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4800" b="1" dirty="0">
                <a:cs typeface="KodchiangUPC" pitchFamily="18" charset="-34"/>
              </a:rPr>
              <a:t>    </a:t>
            </a:r>
            <a:r>
              <a:rPr lang="th-TH" sz="4400" b="1" dirty="0">
                <a:cs typeface="KodchiangUPC" pitchFamily="18" charset="-34"/>
              </a:rPr>
              <a:t>             </a:t>
            </a:r>
            <a:r>
              <a:rPr lang="th-TH" sz="4800" b="1" dirty="0">
                <a:solidFill>
                  <a:srgbClr val="FF0000"/>
                </a:solidFill>
                <a:effectLst/>
                <a:latin typeface="JasmineUPC" pitchFamily="18" charset="-34"/>
                <a:cs typeface="JasmineUPC" pitchFamily="18" charset="-34"/>
              </a:rPr>
              <a:t>ผู้บังคับบัญชา มี 2 ประเภท</a:t>
            </a:r>
          </a:p>
          <a:p>
            <a:pPr marL="0" indent="0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th-TH" sz="4400" b="1" dirty="0">
                <a:solidFill>
                  <a:srgbClr val="FF0066"/>
                </a:solidFill>
                <a:effectLst/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4000" b="1" dirty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๑. </a:t>
            </a:r>
            <a:r>
              <a:rPr lang="th-TH" sz="4000" b="1" u="sng" dirty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ผู้บังคับบัญชาตามกฎหมาย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th-TH" sz="4400" b="1" dirty="0">
                <a:solidFill>
                  <a:srgbClr val="FF0066"/>
                </a:solidFill>
                <a:effectLst/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4000" b="1" dirty="0">
                <a:solidFill>
                  <a:srgbClr val="FF0066"/>
                </a:solidFill>
                <a:effectLst/>
                <a:latin typeface="JasmineUPC" pitchFamily="18" charset="-34"/>
                <a:cs typeface="JasmineUPC" pitchFamily="18" charset="-34"/>
              </a:rPr>
              <a:t>    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th-TH" sz="4000" b="1" dirty="0">
                <a:cs typeface="KodchiangUPC" pitchFamily="18" charset="-34"/>
              </a:rPr>
              <a:t>           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400" b="1" dirty="0">
                <a:cs typeface="KodchiangUPC" pitchFamily="18" charset="-34"/>
              </a:rPr>
              <a:t>        </a:t>
            </a:r>
            <a:endParaRPr lang="th-TH" sz="4400" b="1" dirty="0">
              <a:latin typeface="KodchiangUPC" pitchFamily="18" charset="-34"/>
              <a:cs typeface="LilyUPC" pitchFamily="34" charset="-34"/>
            </a:endParaRPr>
          </a:p>
        </p:txBody>
      </p:sp>
      <p:sp>
        <p:nvSpPr>
          <p:cNvPr id="500740" name="Rectangle 4"/>
          <p:cNvSpPr>
            <a:spLocks noChangeArrowheads="1"/>
          </p:cNvSpPr>
          <p:nvPr/>
        </p:nvSpPr>
        <p:spPr bwMode="auto">
          <a:xfrm>
            <a:off x="1692275" y="4508500"/>
            <a:ext cx="3951288" cy="865188"/>
          </a:xfrm>
          <a:prstGeom prst="rect">
            <a:avLst/>
          </a:prstGeom>
          <a:solidFill>
            <a:srgbClr val="003366"/>
          </a:solidFill>
          <a:ln w="28575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altLang="th-TH" sz="36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(๑) มีกฎหมายบัญญัติไว้</a:t>
            </a:r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1690688" y="5516563"/>
            <a:ext cx="7096125" cy="912812"/>
          </a:xfrm>
          <a:prstGeom prst="rect">
            <a:avLst/>
          </a:prstGeom>
          <a:solidFill>
            <a:srgbClr val="003366"/>
          </a:solidFill>
          <a:ln w="28575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altLang="th-TH" sz="36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(๒) ได้รับมอบหมายจาก ผบ.ที่มีอำนาจสั่งบรรจุ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714625" y="376238"/>
            <a:ext cx="3786188" cy="695325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 algn="ctr">
              <a:lnSpc>
                <a:spcPct val="80000"/>
              </a:lnSpc>
              <a:spcBef>
                <a:spcPct val="20000"/>
              </a:spcBef>
            </a:pPr>
            <a:r>
              <a:rPr lang="th-TH" altLang="th-TH" sz="54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ผู้บังคับบัญชา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0" grpId="0" animBg="1"/>
      <p:bldP spid="5007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7250" y="71438"/>
            <a:ext cx="8110538" cy="1431925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th-TH" sz="54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ผู้บังคับบัญชาที่กฎหมายบัญญัติไว้</a:t>
            </a:r>
            <a:r>
              <a:rPr lang="th-TH" sz="5400" b="0" u="sng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5400" b="0" u="sng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</a:br>
            <a:endParaRPr lang="th-TH" dirty="0">
              <a:solidFill>
                <a:srgbClr val="00FF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500" y="857250"/>
            <a:ext cx="8429625" cy="542925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พ.ร.บ.ระเบียบบริหารราชการแผ่นดิน พ.ศ.</a:t>
            </a:r>
            <a:r>
              <a:rPr lang="en-US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2534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21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(กรณี  ปลัดกระทรวงฯ)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</a:t>
            </a: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-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32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(กรณี อธิบดี/รองอธิบดี)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-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33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วรรคสอง (กรณี ผอ.กอง/สำนัก/</a:t>
            </a:r>
            <a:endParaRPr lang="en-US" sz="3600" b="1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หน.ส่วนราชการของ </a:t>
            </a:r>
            <a:r>
              <a:rPr lang="th-TH" sz="3600" b="1" dirty="0" err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สป.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/กรม )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 54 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(กรณี ผวจ./รอง ผวจ./</a:t>
            </a:r>
            <a:r>
              <a:rPr lang="th-TH" sz="3600" b="1" dirty="0" err="1">
                <a:effectLst/>
                <a:latin typeface="JasmineUPC" pitchFamily="18" charset="-34"/>
                <a:cs typeface="JasmineUPC" pitchFamily="18" charset="-34"/>
              </a:rPr>
              <a:t>ผช.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ผวจ.)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      -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55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และมาตรา 60(2)  (กรณีปลัดจังหวัด/   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     หัวหน้าส่วนราชการประจำจังหวัด เช่น นพ.</a:t>
            </a:r>
            <a:r>
              <a:rPr lang="th-TH" sz="3600" b="1" dirty="0" err="1">
                <a:effectLst/>
                <a:latin typeface="JasmineUPC" pitchFamily="18" charset="-34"/>
                <a:cs typeface="JasmineUPC" pitchFamily="18" charset="-34"/>
              </a:rPr>
              <a:t>สสจ.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  - มาตรา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60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) กรณีหัวหน้าสำนักงานจังหวัด  </a:t>
            </a:r>
            <a:endParaRPr lang="en-US" sz="3600" b="1" dirty="0"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   - มาตรา 62 (กรณี นอ.)</a:t>
            </a:r>
            <a:endParaRPr lang="en-US" sz="3600" b="1" dirty="0"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      -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63 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และมาตรา 66 (2) (กรณีปลัดอำเภอ/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     หน้าส่วนราชการประจำอำเภอ เช่น </a:t>
            </a:r>
            <a:r>
              <a:rPr lang="th-TH" sz="3600" b="1" dirty="0" err="1">
                <a:effectLst/>
                <a:latin typeface="JasmineUPC" pitchFamily="18" charset="-34"/>
                <a:cs typeface="JasmineUPC" pitchFamily="18" charset="-34"/>
              </a:rPr>
              <a:t>สสอ.</a:t>
            </a:r>
            <a:endParaRPr lang="th-TH" sz="3600" dirty="0"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-214313"/>
            <a:ext cx="8324850" cy="1431926"/>
          </a:xfrm>
        </p:spPr>
        <p:txBody>
          <a:bodyPr/>
          <a:lstStyle/>
          <a:p>
            <a:pPr>
              <a:defRPr/>
            </a:pPr>
            <a:r>
              <a:rPr lang="th-TH" sz="5400" dirty="0">
                <a:solidFill>
                  <a:srgbClr val="00FF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5400" dirty="0">
                <a:solidFill>
                  <a:srgbClr val="00FF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80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48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ผู้บังคับบัญชาที่ได้รับมอบหมายฯ</a:t>
            </a:r>
            <a:r>
              <a:rPr lang="th-TH" sz="5400" dirty="0">
                <a:solidFill>
                  <a:srgbClr val="00FF00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5400" dirty="0">
                <a:solidFill>
                  <a:srgbClr val="00FF00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endParaRPr lang="th-TH" sz="5400" dirty="0">
              <a:effectLst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88" y="428625"/>
            <a:ext cx="8643937" cy="6143625"/>
          </a:xfrm>
        </p:spPr>
        <p:txBody>
          <a:bodyPr/>
          <a:lstStyle/>
          <a:p>
            <a:pPr>
              <a:lnSpc>
                <a:spcPct val="60000"/>
              </a:lnSpc>
              <a:buFontTx/>
              <a:buNone/>
              <a:defRPr/>
            </a:pPr>
            <a:endParaRPr lang="th-TH" sz="4400" b="1" u="sng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พ.ร.บ.ระเบียบข้าราชการ</a:t>
            </a:r>
            <a:r>
              <a:rPr lang="th-TH" sz="4400" b="1" dirty="0" err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พลเรือน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พ.ศ.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2551  </a:t>
            </a:r>
            <a:endParaRPr lang="th-TH" sz="4400" b="1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                มาตรา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49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คำสั่ง </a:t>
            </a:r>
            <a:r>
              <a:rPr lang="th-TH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สธ.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ที่ 897/</a:t>
            </a:r>
            <a:r>
              <a:rPr lang="en-US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255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9 </a:t>
            </a:r>
            <a:r>
              <a:rPr lang="th-TH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ลว.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19 </a:t>
            </a:r>
            <a:r>
              <a:rPr lang="th-TH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พ.ค</a:t>
            </a:r>
            <a:r>
              <a:rPr lang="en-US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.255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9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   มอบหมายให้เป็น 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ผบ.ข้าราชการ/พร/</a:t>
            </a:r>
            <a:r>
              <a:rPr lang="th-TH" sz="4400" b="1" dirty="0" err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พกส.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ลูกจ้าง 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ในฐานะผู้อำนวยการกอง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en-US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นพ.</a:t>
            </a:r>
            <a:r>
              <a:rPr lang="th-TH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สสจ.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สสอ.</a:t>
            </a:r>
            <a:endParaRPr lang="th-TH" sz="44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effectLst/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th-TH" sz="4400" b="1" dirty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- ผอ.วิทยาลัย สังกัด </a:t>
            </a:r>
            <a:r>
              <a:rPr lang="th-TH" sz="4400" b="1" dirty="0" err="1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สบช.</a:t>
            </a:r>
            <a:endParaRPr lang="th-TH" sz="4400" b="1" dirty="0">
              <a:solidFill>
                <a:srgbClr val="FF66FF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- ผอ.</a:t>
            </a:r>
            <a:r>
              <a:rPr lang="th-TH" sz="4400" b="1" dirty="0" err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รพช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sz="4400" b="1" dirty="0" err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รพท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/รพศ.ของ </a:t>
            </a:r>
            <a:r>
              <a:rPr lang="th-TH" sz="4400" b="1" dirty="0" err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สป.</a:t>
            </a:r>
            <a:endParaRPr lang="th-TH" sz="4400" b="1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th-TH" sz="4400" b="1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- ผอ.รพ.สต./ผอ.สอ.เฉลิมพระเกียรติ</a:t>
            </a:r>
            <a:endParaRPr lang="th-TH" sz="4400" dirty="0">
              <a:solidFill>
                <a:srgbClr val="00FF00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75" y="142875"/>
            <a:ext cx="8643938" cy="6500813"/>
          </a:xfrm>
        </p:spPr>
        <p:txBody>
          <a:bodyPr/>
          <a:lstStyle/>
          <a:p>
            <a:pPr>
              <a:lnSpc>
                <a:spcPct val="60000"/>
              </a:lnSpc>
              <a:buFontTx/>
              <a:buNone/>
              <a:defRPr/>
            </a:pPr>
            <a:endParaRPr lang="th-TH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endParaRPr lang="th-TH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endParaRPr lang="th-TH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ผบ.ตามสายงานการควบคุม ดูแล เช่น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</a:t>
            </a:r>
            <a:r>
              <a:rPr lang="en-US" sz="4400" b="1" dirty="0"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หัวหน้ากลุ่ม/กลุ่มงาน/ฝ่าย</a:t>
            </a:r>
            <a:endParaRPr lang="en-US" sz="44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4400" b="1" dirty="0">
                <a:latin typeface="JasmineUPC" pitchFamily="18" charset="-34"/>
                <a:cs typeface="JasmineUPC" pitchFamily="18" charset="-34"/>
              </a:rPr>
              <a:t>               - </a:t>
            </a: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รอง ผอ./</a:t>
            </a:r>
            <a:r>
              <a:rPr lang="th-TH" sz="4400" b="1" dirty="0" err="1">
                <a:latin typeface="JasmineUPC" pitchFamily="18" charset="-34"/>
                <a:cs typeface="JasmineUPC" pitchFamily="18" charset="-34"/>
              </a:rPr>
              <a:t>ผช.</a:t>
            </a: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ผอ.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               </a:t>
            </a:r>
            <a:r>
              <a:rPr lang="en-US" sz="4400" b="1" dirty="0"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หัวหน้างาน/ตึก</a:t>
            </a:r>
            <a:endParaRPr lang="en-US" sz="44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4400" b="1" dirty="0">
                <a:latin typeface="JasmineUPC" pitchFamily="18" charset="-34"/>
                <a:cs typeface="JasmineUPC" pitchFamily="18" charset="-34"/>
              </a:rPr>
              <a:t>               - </a:t>
            </a: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หัวหน้าพยาบาล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            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th-TH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endParaRPr lang="th-TH" sz="4800" dirty="0">
              <a:solidFill>
                <a:srgbClr val="FF66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63" y="928688"/>
            <a:ext cx="7572375" cy="4071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dirty="0">
                <a:solidFill>
                  <a:srgbClr val="F2F2F2"/>
                </a:solidFill>
                <a:effectLst/>
                <a:latin typeface="Wide Latin" pitchFamily="18" charset="0"/>
                <a:cs typeface="Times New Roman" pitchFamily="18" charset="0"/>
              </a:rPr>
              <a:t>     </a:t>
            </a:r>
            <a:r>
              <a:rPr lang="th-TH" sz="4800" b="1" dirty="0">
                <a:solidFill>
                  <a:srgbClr val="F2F2F2"/>
                </a:solidFill>
                <a:effectLst/>
                <a:latin typeface="Wide Latin" pitchFamily="18" charset="0"/>
                <a:cs typeface="JasmineUPC" pitchFamily="18" charset="-34"/>
              </a:rPr>
              <a:t>มาตรา ๘๒(๒) ต้องปฏิบัติหน้าที่ราชการให้เป็นไปตามกฎหมาย กฎ ระเบียบของทางราชการ มติของคณะรัฐมนตรี นโยบายของรัฐบาล และ</a:t>
            </a:r>
            <a:r>
              <a:rPr lang="th-TH" sz="4800" b="1" dirty="0">
                <a:solidFill>
                  <a:srgbClr val="FFFF00"/>
                </a:solidFill>
                <a:effectLst/>
                <a:latin typeface="Wide Latin" pitchFamily="18" charset="0"/>
                <a:cs typeface="JasmineUPC" pitchFamily="18" charset="-34"/>
              </a:rPr>
              <a:t>ปฏิบัติตามระเบียบแบบแผนของทางราชการ</a:t>
            </a:r>
          </a:p>
          <a:p>
            <a:pPr eaLnBrk="1" hangingPunct="1">
              <a:defRPr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1431925"/>
          </a:xfrm>
        </p:spPr>
        <p:txBody>
          <a:bodyPr/>
          <a:lstStyle/>
          <a:p>
            <a:pPr>
              <a:defRPr/>
            </a:pPr>
            <a:r>
              <a:rPr lang="th-TH" sz="600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  </a:t>
            </a:r>
            <a:r>
              <a:rPr lang="th-TH" sz="600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ระเบียบแบบแผนของทางราชการ </a:t>
            </a:r>
            <a:endParaRPr lang="th-TH" sz="60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360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813" y="1143000"/>
            <a:ext cx="7786687" cy="4948238"/>
          </a:xfrm>
        </p:spPr>
        <p:txBody>
          <a:bodyPr/>
          <a:lstStyle/>
          <a:p>
            <a:pPr marL="341313" indent="-341313">
              <a:lnSpc>
                <a:spcPct val="110000"/>
              </a:lnSpc>
              <a:buFont typeface="Wingdings" pitchFamily="2" charset="2"/>
              <a:buNone/>
            </a:pPr>
            <a:r>
              <a:rPr lang="th-TH" altLang="en-US" sz="3600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altLang="en-US" sz="4000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“ </a:t>
            </a:r>
            <a:r>
              <a:rPr lang="th-TH" altLang="en-US" sz="4000" b="1" u="sng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แบบแผน</a:t>
            </a:r>
            <a:r>
              <a:rPr lang="th-TH" altLang="en-US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” คือขนบธรรมเนียมที่กำหนดไว้ หรือ เคยประพฤติปฏิบัติสืบต่อกันมา</a:t>
            </a:r>
            <a:endParaRPr lang="th-TH" altLang="en-US" sz="4000" b="1" dirty="0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  <a:sym typeface="Wingdings" pitchFamily="2" charset="2"/>
            </a:endParaRPr>
          </a:p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altLang="en-US" sz="2400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ingdings" pitchFamily="2" charset="2"/>
              </a:rPr>
              <a:t>             </a:t>
            </a:r>
            <a:r>
              <a:rPr lang="th-TH" altLang="en-US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1. เป็นระเบียบแบบแผนของทางราชการทั่วไป</a:t>
            </a:r>
          </a:p>
          <a:p>
            <a:pPr marL="341313" indent="-341313">
              <a:lnSpc>
                <a:spcPct val="70000"/>
              </a:lnSpc>
              <a:buFont typeface="Wingdings" pitchFamily="2" charset="2"/>
              <a:buNone/>
            </a:pPr>
            <a:r>
              <a:rPr lang="th-TH" altLang="en-US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         2. กำหนดหน้าที่ทั่วไปที่ทุกคนต้องปฏิบัติตาม </a:t>
            </a:r>
          </a:p>
          <a:p>
            <a:pPr marL="341313" indent="-341313">
              <a:lnSpc>
                <a:spcPct val="70000"/>
              </a:lnSpc>
              <a:buFont typeface="Wingdings" pitchFamily="2" charset="2"/>
              <a:buNone/>
            </a:pPr>
            <a:r>
              <a:rPr lang="th-TH" altLang="en-US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         3. ไม่จำเป็นต้องกำหนดไว้เป็นลายลักษณ์อักษร</a:t>
            </a:r>
          </a:p>
          <a:p>
            <a:pPr marL="341313" indent="-341313">
              <a:lnSpc>
                <a:spcPct val="80000"/>
              </a:lnSpc>
            </a:pPr>
            <a:r>
              <a:rPr lang="th-TH" altLang="en-US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altLang="en-US" sz="4000" b="1" dirty="0" smtClean="0">
                <a:solidFill>
                  <a:srgbClr val="00FFFF"/>
                </a:solidFill>
                <a:effectLst/>
                <a:latin typeface="JasmineUPC" pitchFamily="18" charset="-34"/>
                <a:cs typeface="JasmineUPC" pitchFamily="18" charset="-34"/>
              </a:rPr>
              <a:t>ระเบียบลงชื่อมาปฏิบัติราชการ/เวลาทำงาน</a:t>
            </a:r>
          </a:p>
          <a:p>
            <a:pPr marL="341313" indent="-341313">
              <a:lnSpc>
                <a:spcPct val="70000"/>
              </a:lnSpc>
            </a:pPr>
            <a:r>
              <a:rPr lang="th-TH" altLang="en-US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ingdings" pitchFamily="2" charset="2"/>
              </a:rPr>
              <a:t> </a:t>
            </a:r>
            <a:r>
              <a:rPr lang="th-TH" altLang="en-US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ระเบียบการลาหยุดราชการ</a:t>
            </a:r>
          </a:p>
          <a:p>
            <a:pPr marL="341313" indent="-341313">
              <a:lnSpc>
                <a:spcPct val="70000"/>
              </a:lnSpc>
            </a:pPr>
            <a:r>
              <a:rPr lang="th-TH" altLang="en-US" sz="4000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ระเบียบสวมหมวก</a:t>
            </a:r>
            <a:r>
              <a:rPr lang="th-TH" altLang="en-US" sz="4000" b="1" dirty="0" err="1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กันน็อค</a:t>
            </a:r>
            <a:r>
              <a:rPr lang="th-TH" altLang="en-US" sz="4000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/คาดเข็มขัดนิรภัย</a:t>
            </a:r>
            <a:endParaRPr lang="th-TH" altLang="en-US" sz="4000" b="1" dirty="0" smtClean="0"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304800"/>
            <a:ext cx="8464550" cy="1431925"/>
          </a:xfrm>
        </p:spPr>
        <p:txBody>
          <a:bodyPr/>
          <a:lstStyle/>
          <a:p>
            <a:pPr indent="914400"/>
            <a:r>
              <a:rPr lang="th-TH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๘๒(๕) ต้องอุทิศเวลาของตนให้แก่ราชการ    </a:t>
            </a:r>
            <a:br>
              <a:rPr lang="th-TH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จะละทิ้งหรือทอดทิ้งหน้าที่ราชการมิได้</a:t>
            </a:r>
            <a:endParaRPr lang="en-US" dirty="0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0771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16013" y="1928813"/>
            <a:ext cx="7313612" cy="4452937"/>
          </a:xfrm>
        </p:spPr>
        <p:txBody>
          <a:bodyPr/>
          <a:lstStyle/>
          <a:p>
            <a:r>
              <a:rPr lang="th-TH" sz="4400" b="1" smtClean="0">
                <a:effectLst/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4000" b="1" smtClean="0">
                <a:effectLst/>
                <a:latin typeface="JasmineUPC" pitchFamily="18" charset="-34"/>
                <a:cs typeface="JasmineUPC" pitchFamily="18" charset="-34"/>
              </a:rPr>
              <a:t>คำว่า </a:t>
            </a:r>
            <a:r>
              <a:rPr lang="en-US" sz="4000" b="1" smtClean="0"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4000" b="1" smtClean="0">
                <a:effectLst/>
                <a:latin typeface="JasmineUPC" pitchFamily="18" charset="-34"/>
                <a:cs typeface="JasmineUPC" pitchFamily="18" charset="-34"/>
              </a:rPr>
              <a:t>ต้องอุทิศเวลาของตนให้แก่ราชการ</a:t>
            </a:r>
            <a:r>
              <a:rPr lang="en-US" sz="4000" b="1" smtClean="0"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4000" b="1" smtClean="0">
                <a:effectLst/>
                <a:latin typeface="JasmineUPC" pitchFamily="18" charset="-34"/>
                <a:cs typeface="JasmineUPC" pitchFamily="18" charset="-34"/>
              </a:rPr>
              <a:t>  หมายถึง  ต้องอุทิศหรือสละเวลาทั้งหมดเพื่อปฏิบัติราชการตามที่ราชการต้องการ รวมทั้งเวลานอกเหนือจากเวลาปฏิบัติราชการตามปกติในกรณีทางราชการมีงานเร่งด่วนที่จำเป็น จะต้อง ให้ราชการปฏิบัตินอกเวลา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428625"/>
            <a:ext cx="7891462" cy="5786438"/>
          </a:xfrm>
        </p:spPr>
        <p:txBody>
          <a:bodyPr/>
          <a:lstStyle/>
          <a:p>
            <a:r>
              <a:rPr lang="th-TH" sz="3600" b="1" smtClean="0">
                <a:effectLst/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en-US" sz="3600" b="1" smtClean="0"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 smtClean="0">
                <a:effectLst/>
                <a:latin typeface="JasmineUPC" pitchFamily="18" charset="-34"/>
                <a:cs typeface="JasmineUPC" pitchFamily="18" charset="-34"/>
              </a:rPr>
              <a:t>ละทิ้งหน้าที่ราชการ</a:t>
            </a:r>
            <a:r>
              <a:rPr lang="en-US" sz="3600" b="1" smtClean="0"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600" b="1" smtClean="0"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หมายถึง  ไม่อยู่ปฏิบัติราชการตามหน้าที่  ซึ่งได้แก่การไม่มายังสถานที่ราชการเพื่อปฏิบัติตามหน้าที่หรือเพื่อให้ผู้บังคับบัญชามอบหมายงานให้ปฏิบัติ รวมทั้งการมายังสถานที่ราชการแล้วไม่อยู่ปฏิบัติงานละทิ้งไปไม่อยู่ในสนถานที่ที่ควรอยู่</a:t>
            </a:r>
            <a:endParaRPr lang="en-US" sz="3600" b="1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r>
              <a:rPr lang="th-TH" sz="3600" b="1" smtClean="0"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600" b="1" smtClean="0"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 smtClean="0">
                <a:effectLst/>
                <a:latin typeface="JasmineUPC" pitchFamily="18" charset="-34"/>
                <a:cs typeface="JasmineUPC" pitchFamily="18" charset="-34"/>
              </a:rPr>
              <a:t>ทอดทิ้งหน้าที่ราชการ</a:t>
            </a:r>
            <a:r>
              <a:rPr lang="en-US" sz="3600" b="1" smtClean="0"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600" b="1" smtClean="0"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หมายถึง มาอยู่ในสถานที่ราชการแต่ไม่สนใจไปธุระ ไม่ปฏิบัติราชการตามหน้าที่ ปล่อยให้งานคั่งค้าง</a:t>
            </a:r>
            <a:endParaRPr lang="en-US" sz="3600" b="1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eaLnBrk="1" hangingPunct="1"/>
            <a:endParaRPr lang="th-TH" sz="4400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46040"/>
            <a:ext cx="7772400" cy="1143000"/>
          </a:xfrm>
        </p:spPr>
        <p:txBody>
          <a:bodyPr/>
          <a:lstStyle/>
          <a:p>
            <a:pPr algn="ctr"/>
            <a:r>
              <a:rPr lang="th-TH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รับจ้างขึ้นเวร/ลงชื่อแทนกัน</a:t>
            </a: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867696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805B7-94A2-4C32-AE66-14D5CAAA6C17}" type="slidenum">
              <a:rPr lang="en-US"/>
              <a:pPr>
                <a:defRPr/>
              </a:pPr>
              <a:t>4</a:t>
            </a:fld>
            <a:endParaRPr lang="th-TH"/>
          </a:p>
        </p:txBody>
      </p:sp>
      <p:sp>
        <p:nvSpPr>
          <p:cNvPr id="198659" name="Text Box 2"/>
          <p:cNvSpPr txBox="1">
            <a:spLocks noChangeArrowheads="1"/>
          </p:cNvSpPr>
          <p:nvPr/>
        </p:nvSpPr>
        <p:spPr bwMode="auto">
          <a:xfrm>
            <a:off x="0" y="1143000"/>
            <a:ext cx="8893175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9" rIns="91350" bIns="4567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sz="4400" b="1" smtClean="0">
                <a:solidFill>
                  <a:srgbClr val="FFFFFF"/>
                </a:solidFill>
                <a:latin typeface="KodchiangUPC" panose="02020603050405020304" pitchFamily="18" charset="-34"/>
                <a:ea typeface="Arial Unicode MS" panose="020B0604020202020204" pitchFamily="34" charset="-128"/>
                <a:cs typeface="LilyUPC" panose="020B0604020202020204" pitchFamily="34" charset="-34"/>
              </a:rPr>
              <a:t>      </a:t>
            </a:r>
            <a:r>
              <a:rPr lang="th-TH" sz="6600" b="1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พระราชบัญญัติ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sz="6600" b="1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ระเบียบข้าราชการพลเรือน</a:t>
            </a:r>
            <a:r>
              <a:rPr lang="en-US" sz="6600" b="1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</a:t>
            </a:r>
            <a:endParaRPr lang="th-TH" sz="6600" b="1" smtClean="0">
              <a:solidFill>
                <a:srgbClr val="FFFFFF"/>
              </a:solidFill>
              <a:latin typeface="JasmineUPC" panose="02020603050405020304" pitchFamily="18" charset="-34"/>
              <a:ea typeface="Arial Unicode MS" panose="020B0604020202020204" pitchFamily="34" charset="-128"/>
              <a:cs typeface="JasmineUPC" panose="02020603050405020304" pitchFamily="18" charset="-34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sz="6600" b="1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พ.ศ. 2551</a:t>
            </a:r>
            <a:r>
              <a:rPr lang="th-TH" sz="6600" b="1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sz="6600" b="1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(กรณีของข้าราชการ)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sz="6600" b="1" smtClean="0">
                <a:solidFill>
                  <a:srgbClr val="00FF00"/>
                </a:solidFill>
                <a:latin typeface="TH NiramitIT๙" pitchFamily="2" charset="-34"/>
                <a:cs typeface="TH NiramitIT๙" pitchFamily="2" charset="-34"/>
              </a:rPr>
              <a:t>            </a:t>
            </a:r>
            <a:endParaRPr lang="th-TH" sz="6600" b="1" smtClean="0">
              <a:solidFill>
                <a:srgbClr val="FFFFFF"/>
              </a:solidFill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378850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ชื่อเรื่อง 1"/>
          <p:cNvSpPr>
            <a:spLocks noGrp="1"/>
          </p:cNvSpPr>
          <p:nvPr>
            <p:ph type="title"/>
          </p:nvPr>
        </p:nvSpPr>
        <p:spPr>
          <a:xfrm>
            <a:off x="395288" y="-26988"/>
            <a:ext cx="9761537" cy="1431926"/>
          </a:xfrm>
        </p:spPr>
        <p:txBody>
          <a:bodyPr/>
          <a:lstStyle/>
          <a:p>
            <a:pPr indent="914400"/>
            <a:r>
              <a:rPr lang="th-TH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th-TH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4000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มาตรา ๘๒(๖) ต้องรักษาความลับของทางราชการ</a:t>
            </a:r>
            <a:endParaRPr lang="en-US" sz="4000" smtClean="0">
              <a:solidFill>
                <a:srgbClr val="FFFF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75459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1643063"/>
            <a:ext cx="7539037" cy="4876800"/>
          </a:xfrm>
        </p:spPr>
        <p:txBody>
          <a:bodyPr/>
          <a:lstStyle/>
          <a:p>
            <a:r>
              <a:rPr lang="th-TH" sz="4000" b="1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คำว่า </a:t>
            </a:r>
            <a:r>
              <a:rPr lang="en-US" sz="4000" b="1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th-TH" sz="4000" b="1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ความลับ</a:t>
            </a:r>
            <a:r>
              <a:rPr lang="en-US" sz="4000" b="1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”</a:t>
            </a:r>
            <a:r>
              <a:rPr lang="th-TH" sz="4000" b="1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หมายถึง เรื่องราว            ที่ไม่พึงเปิดเผย</a:t>
            </a:r>
            <a:endParaRPr lang="en-US" sz="4000" b="1" smtClean="0">
              <a:solidFill>
                <a:srgbClr val="00FF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4000" b="1" smtClean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ระเบียบว่าด้วยการรักษาความลับของทางราชการ พ.ศ. 2544  กำหนดชั้นความลับ ของทางราชการไว้เป็น 3 ชั้น คือ ลับที่สุด ลับมาก และลับ </a:t>
            </a:r>
            <a:endParaRPr lang="en-US" sz="4000" b="1" smtClean="0"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00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ตัวแทนหมายเลขภาพนิ่ง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1" tIns="45675" rIns="91341" bIns="45675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6FC887EC-2690-45C7-841A-9C10A8C17D43}" type="slidenum">
              <a:rPr lang="en-US" sz="2600" smtClean="0">
                <a:solidFill>
                  <a:srgbClr val="000000"/>
                </a:solidFill>
                <a:latin typeface="Angsana New" panose="02020603050405020304" pitchFamily="18" charset="-34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th-TH" sz="2600" smtClean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400" dirty="0" smtClean="0">
                <a:solidFill>
                  <a:schemeClr val="bg1"/>
                </a:solidFill>
              </a:rPr>
              <a:t>         </a:t>
            </a:r>
            <a:r>
              <a:rPr lang="th-TH" sz="400" dirty="0" smtClean="0">
                <a:solidFill>
                  <a:schemeClr val="bg1"/>
                </a:solidFill>
              </a:rPr>
              <a:t>              </a:t>
            </a:r>
          </a:p>
          <a:p>
            <a:pPr algn="ctr">
              <a:lnSpc>
                <a:spcPct val="60000"/>
              </a:lnSpc>
              <a:buFontTx/>
              <a:buNone/>
              <a:defRPr/>
            </a:pPr>
            <a:endParaRPr lang="en-US" sz="4800" b="1" dirty="0" smtClean="0">
              <a:latin typeface="KodchiangUPC" pitchFamily="18" charset="-34"/>
              <a:cs typeface="KodchiangUPC" pitchFamily="18" charset="-34"/>
            </a:endParaRPr>
          </a:p>
          <a:p>
            <a:pPr algn="ctr">
              <a:lnSpc>
                <a:spcPct val="60000"/>
              </a:lnSpc>
              <a:buFontTx/>
              <a:buNone/>
              <a:defRPr/>
            </a:pPr>
            <a:r>
              <a:rPr lang="th-TH" sz="4800" b="1" dirty="0" smtClean="0"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800" b="1" dirty="0" smtClean="0">
                <a:solidFill>
                  <a:srgbClr val="FF0000"/>
                </a:solidFill>
                <a:effectLst/>
                <a:latin typeface="JasmineUPC" pitchFamily="18" charset="-34"/>
                <a:cs typeface="JasmineUPC" pitchFamily="18" charset="-34"/>
              </a:rPr>
              <a:t>พ.ร.บ.สุขภาพแห่งชาติ พ.ศ.2550</a:t>
            </a:r>
            <a:endParaRPr lang="th-TH" sz="4000" dirty="0" smtClean="0">
              <a:solidFill>
                <a:srgbClr val="FF00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dirty="0"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dirty="0" smtClean="0">
                <a:effectLst/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th-TH" sz="4000" b="1" dirty="0" smtClean="0">
                <a:effectLst/>
                <a:latin typeface="JasmineUPC" pitchFamily="18" charset="-34"/>
                <a:cs typeface="JasmineUPC" pitchFamily="18" charset="-34"/>
              </a:rPr>
              <a:t>มาตรา 7 ข้อมูลด้านสุขภาพของบุคคล เป็น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 smtClean="0">
                <a:effectLst/>
                <a:latin typeface="JasmineUPC" pitchFamily="18" charset="-34"/>
                <a:cs typeface="JasmineUPC" pitchFamily="18" charset="-34"/>
              </a:rPr>
              <a:t>      ความลับส่วนบุคคล 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ผู้ใดจะนำไปเปิดเผยในประการ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ที่น่าจะทำให้บุคคลนั้นเสียหายไม่ได้ </a:t>
            </a:r>
            <a:r>
              <a:rPr lang="th-TH" sz="40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เว้นแต่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     การเปิดเผยนั้นเป็นไปตามความประสงค์ของบุคคล 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     นั้นโดยตรง หรือมี</a:t>
            </a:r>
            <a:r>
              <a:rPr lang="th-TH" sz="4000" b="1" u="sng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กฎหมายเฉพาะบัญญัติให้ต้อง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4000" b="1" u="sng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เปิดเผย </a:t>
            </a:r>
            <a:r>
              <a:rPr lang="th-TH" sz="4000" b="1" u="sng" dirty="0" smtClean="0">
                <a:effectLst/>
                <a:latin typeface="JasmineUPC" pitchFamily="18" charset="-34"/>
                <a:cs typeface="JasmineUPC" pitchFamily="18" charset="-34"/>
              </a:rPr>
              <a:t>แต่ไม่ว่าในกรณีใดๆ ผู้ใด</a:t>
            </a:r>
            <a:r>
              <a:rPr lang="th-TH" sz="4000" b="1" dirty="0" smtClean="0">
                <a:effectLst/>
                <a:latin typeface="JasmineUPC" pitchFamily="18" charset="-34"/>
                <a:cs typeface="JasmineUPC" pitchFamily="18" charset="-34"/>
              </a:rPr>
              <a:t> จะอาศัยอำนาจ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effectLst/>
                <a:latin typeface="JasmineUPC" pitchFamily="18" charset="-34"/>
                <a:cs typeface="JasmineUPC" pitchFamily="18" charset="-34"/>
              </a:rPr>
              <a:t>      หรือสิทธิตามกฎหมายว่าด้วยข้อมูลข่าวสารของ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effectLst/>
                <a:latin typeface="JasmineUPC" pitchFamily="18" charset="-34"/>
                <a:cs typeface="JasmineUPC" pitchFamily="18" charset="-34"/>
              </a:rPr>
              <a:t>      ราชการหรือกฎหมายอื่น เพื่อขอเอกสารเกี่ยวกับ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effectLst/>
                <a:latin typeface="JasmineUPC" pitchFamily="18" charset="-34"/>
                <a:cs typeface="JasmineUPC" pitchFamily="18" charset="-34"/>
              </a:rPr>
              <a:t>      ข้อมูลด้านสุขภาพของบุคคลที่ไม่ใช่ของตนไม่ได้ </a:t>
            </a:r>
          </a:p>
          <a:p>
            <a:pPr>
              <a:lnSpc>
                <a:spcPct val="55000"/>
              </a:lnSpc>
              <a:buFontTx/>
              <a:buNone/>
              <a:defRPr/>
            </a:pPr>
            <a:r>
              <a:rPr lang="th-TH" sz="4000" dirty="0" smtClean="0">
                <a:effectLst/>
                <a:latin typeface="JasmineUPC" pitchFamily="18" charset="-34"/>
                <a:cs typeface="JasmineUPC" pitchFamily="18" charset="-34"/>
              </a:rPr>
              <a:t>        </a:t>
            </a:r>
            <a:endParaRPr lang="th-TH" sz="4000" b="1" dirty="0"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81097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ตัวแทนหมายเลขภาพนิ่ง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1" tIns="45675" rIns="91341" bIns="45675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7696E98F-AFBA-4ED0-9E81-58190427A9CA}" type="slidenum">
              <a:rPr lang="en-US" sz="2600" smtClean="0">
                <a:solidFill>
                  <a:srgbClr val="000000"/>
                </a:solidFill>
                <a:latin typeface="Angsana New" panose="02020603050405020304" pitchFamily="18" charset="-34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th-TH" sz="2600" smtClean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th-TH" sz="4000" b="1" dirty="0">
              <a:solidFill>
                <a:srgbClr val="00FF00"/>
              </a:solidFill>
              <a:cs typeface="Kodchiang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th-TH" sz="4000" b="1" dirty="0">
              <a:solidFill>
                <a:srgbClr val="00FF00"/>
              </a:solidFill>
              <a:cs typeface="Kodchiang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800" b="1" dirty="0">
                <a:solidFill>
                  <a:srgbClr val="00FF00"/>
                </a:solidFill>
                <a:cs typeface="KodchiangUPC" pitchFamily="18" charset="-34"/>
              </a:rPr>
              <a:t>             </a:t>
            </a: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มาตรา 49 ผู้ใดฝ่าฝืนมาตรา 7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       ต้องระวางโทษจำคุกไม่เกิน </a:t>
            </a:r>
            <a:r>
              <a:rPr lang="en-US" sz="4800" b="1" dirty="0">
                <a:latin typeface="JasmineUPC" pitchFamily="18" charset="-34"/>
                <a:cs typeface="JasmineUPC" pitchFamily="18" charset="-34"/>
              </a:rPr>
              <a:t>6 </a:t>
            </a: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เดือน หรือ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sz="4800" b="1" dirty="0" smtClean="0">
                <a:latin typeface="JasmineUPC" pitchFamily="18" charset="-34"/>
                <a:cs typeface="JasmineUPC" pitchFamily="18" charset="-34"/>
              </a:rPr>
              <a:t>ปรับ</a:t>
            </a: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ไม่เกิน </a:t>
            </a:r>
            <a:r>
              <a:rPr lang="en-US" sz="4800" b="1" dirty="0">
                <a:latin typeface="JasmineUPC" pitchFamily="18" charset="-34"/>
                <a:cs typeface="JasmineUPC" pitchFamily="18" charset="-34"/>
              </a:rPr>
              <a:t>10</a:t>
            </a: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,</a:t>
            </a:r>
            <a:r>
              <a:rPr lang="en-US" sz="4800" b="1" dirty="0">
                <a:latin typeface="JasmineUPC" pitchFamily="18" charset="-34"/>
                <a:cs typeface="JasmineUPC" pitchFamily="18" charset="-34"/>
              </a:rPr>
              <a:t>000 </a:t>
            </a: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บาท หรือทั้งจำทั้งปรับ    </a:t>
            </a:r>
          </a:p>
          <a:p>
            <a:pPr>
              <a:lnSpc>
                <a:spcPct val="55000"/>
              </a:lnSpc>
              <a:buFontTx/>
              <a:buNone/>
              <a:defRPr/>
            </a:pPr>
            <a:endParaRPr lang="th-TH" sz="48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55000"/>
              </a:lnSpc>
              <a:buFontTx/>
              <a:buNone/>
              <a:defRPr/>
            </a:pP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             ความผิดตามมาตรานี้เป็นความผิด</a:t>
            </a:r>
          </a:p>
          <a:p>
            <a:pPr>
              <a:lnSpc>
                <a:spcPct val="55000"/>
              </a:lnSpc>
              <a:buFontTx/>
              <a:buNone/>
              <a:defRPr/>
            </a:pP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       อันยอมความได้</a:t>
            </a:r>
            <a:r>
              <a:rPr lang="th-TH" sz="4800" dirty="0">
                <a:latin typeface="JasmineUPC" pitchFamily="18" charset="-34"/>
                <a:cs typeface="JasmineUPC" pitchFamily="18" charset="-34"/>
              </a:rPr>
              <a:t> </a:t>
            </a:r>
            <a:endParaRPr lang="th-TH" sz="4800" b="1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39531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69976"/>
            <a:ext cx="8352928" cy="1863080"/>
          </a:xfrm>
        </p:spPr>
        <p:txBody>
          <a:bodyPr/>
          <a:lstStyle/>
          <a:p>
            <a:pPr algn="ctr"/>
            <a: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ถ่ายภาพผู้ป่วย</a:t>
            </a:r>
            <a:r>
              <a:rPr lang="th-TH" dirty="0" err="1" smtClean="0">
                <a:latin typeface="JasmineUPC" panose="02020603050405020304" pitchFamily="18" charset="-34"/>
                <a:cs typeface="JasmineUPC" panose="02020603050405020304" pitchFamily="18" charset="-34"/>
              </a:rPr>
              <a:t>ลงไลน์</a:t>
            </a:r>
            <a: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/</a:t>
            </a:r>
            <a:r>
              <a:rPr lang="th-TH" dirty="0" err="1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เฟดบุค</a:t>
            </a:r>
            <a: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ได้หรือไม่</a:t>
            </a:r>
            <a:b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ต้องได้รับความยินยอม หรือไม่</a:t>
            </a: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ถ่ายภาพผู้ป่วยนำเสนอผลงาน/ประกวด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915271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ตัวแทนหมายเลขภาพนิ่ง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1" tIns="45675" rIns="91341" bIns="45675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A2ED01D7-7694-41CB-A249-8232E7A4DDE9}" type="slidenum">
              <a:rPr lang="en-US" sz="2600" smtClean="0">
                <a:solidFill>
                  <a:srgbClr val="000000"/>
                </a:solidFill>
                <a:latin typeface="Angsana New" panose="02020603050405020304" pitchFamily="18" charset="-34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th-TH" sz="2600" smtClean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27853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5406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45675" rIns="91341" bIns="45675">
            <a:spAutoFit/>
          </a:bodyPr>
          <a:lstStyle>
            <a:lvl1pPr marL="222250" indent="-2222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th-TH" sz="2800" b="1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        </a:t>
            </a:r>
            <a:r>
              <a:rPr lang="th-TH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มาตรา 8 ในการบริการสาธารณสุข บุคลากรด้านสาธารณสุข </a:t>
            </a:r>
            <a:r>
              <a:rPr lang="th-TH" sz="4000" b="1" smtClean="0">
                <a:solidFill>
                  <a:srgbClr val="66FF33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ต้องแจ้งข้อมูลด้านสุขภาพที่เกี่ยวข้องกับการให้บริการ </a:t>
            </a:r>
            <a:r>
              <a:rPr lang="th-TH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ห้ผู้รับบริการทราบอย่างเพียงพอที่ผู้รับบริการจะใช้ประกอบการตัดสินใจในการรับหรือไม่รับบริการใด  และใน</a:t>
            </a:r>
            <a:r>
              <a:rPr lang="th-TH" sz="4000" b="1" smtClean="0">
                <a:solidFill>
                  <a:srgbClr val="FFFF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กรณีที่ผู้รับบริการปฏิเสธไม่รับบริการใด จะให้บริการนั้นมิได้</a:t>
            </a:r>
            <a:br>
              <a:rPr lang="th-TH" sz="4000" b="1" smtClean="0">
                <a:solidFill>
                  <a:srgbClr val="FFFF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        ในกรณีที่เกิดความเสียหายหรืออันตรายแก่ผู้รับบริการเพราะเหตุที่ผู้รับบริการปกปิดข้อเท็จจริง</a:t>
            </a:r>
            <a:r>
              <a:rPr lang="en-US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th-TH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ที่ตนรู้และควรบอกให้แจ้งหรือแจ้งข้อความอันเป็นเท็จ </a:t>
            </a:r>
            <a:r>
              <a:rPr lang="th-TH" sz="4000" b="1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ผู้ให้บริการไม่ต้องรับผิดชอบในความเสียหายหรืออันตรายนั้น </a:t>
            </a:r>
            <a:r>
              <a:rPr lang="th-TH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เว้นแต่เป็นกรณีที่ผู้ให้บริการประมาทเลินเล่ออย่างร้ายแรง </a:t>
            </a:r>
            <a:r>
              <a:rPr lang="th-TH" sz="4000" b="1" smtClean="0">
                <a:solidFill>
                  <a:srgbClr val="FFFFFF"/>
                </a:solidFill>
                <a:latin typeface="Arial" panose="020B0604020202020204" pitchFamily="34" charset="0"/>
              </a:rPr>
              <a:t>       </a:t>
            </a:r>
            <a:r>
              <a:rPr lang="th-TH" sz="3600" b="1" smtClean="0">
                <a:solidFill>
                  <a:srgbClr val="FFFFFF"/>
                </a:solidFill>
                <a:latin typeface="Arial" panose="020B0604020202020204" pitchFamily="34" charset="0"/>
              </a:rPr>
              <a:t>    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th-TH" sz="3600" b="1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th-TH" sz="36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536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solidFill>
            <a:schemeClr val="bg2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  <a:extLst/>
        </p:spPr>
        <p:txBody>
          <a:bodyPr lIns="91341" tIns="45675" rIns="91341" bIns="45675">
            <a:spAutoFit/>
          </a:bodyPr>
          <a:lstStyle>
            <a:lvl1pPr marL="222250" indent="-2222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b="1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th-TH" b="1" dirty="0">
                <a:solidFill>
                  <a:srgbClr val="FFFFFF"/>
                </a:solidFill>
                <a:latin typeface="Arial" pitchFamily="34" charset="0"/>
                <a:cs typeface="KodchiangUPC" pitchFamily="18" charset="-34"/>
              </a:rPr>
              <a:t>(มาตรา 8 ต่อ)</a:t>
            </a:r>
          </a:p>
          <a:p>
            <a:pPr eaLnBrk="1" hangingPunct="1">
              <a:defRPr/>
            </a:pPr>
            <a:r>
              <a:rPr lang="th-TH" sz="4000" b="1" dirty="0">
                <a:solidFill>
                  <a:srgbClr val="FF99FF"/>
                </a:solidFill>
                <a:latin typeface="Arial" pitchFamily="34" charset="0"/>
              </a:rPr>
              <a:t>     </a:t>
            </a:r>
            <a:r>
              <a:rPr lang="th-TH" sz="4000" b="1" dirty="0" smtClean="0">
                <a:solidFill>
                  <a:srgbClr val="FF99FF"/>
                </a:solidFill>
                <a:latin typeface="JasmineUPC" pitchFamily="18" charset="-34"/>
                <a:cs typeface="JasmineUPC" pitchFamily="18" charset="-34"/>
              </a:rPr>
              <a:t>ความ</a:t>
            </a:r>
            <a:r>
              <a:rPr lang="th-TH" sz="4000" b="1" dirty="0">
                <a:solidFill>
                  <a:srgbClr val="FF99FF"/>
                </a:solidFill>
                <a:latin typeface="JasmineUPC" pitchFamily="18" charset="-34"/>
                <a:cs typeface="JasmineUPC" pitchFamily="18" charset="-34"/>
              </a:rPr>
              <a:t>ในวรรคหนึ่งมิให้ใช้บังคับกับกรณีดังต่อไปนี้</a:t>
            </a:r>
          </a:p>
          <a:p>
            <a:pPr eaLnBrk="1" hangingPunct="1">
              <a:defRPr/>
            </a:pPr>
            <a:r>
              <a:rPr lang="th-TH" sz="4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       </a:t>
            </a:r>
            <a:r>
              <a:rPr lang="th-TH" sz="4000" b="1" dirty="0">
                <a:solidFill>
                  <a:srgbClr val="FFFF66"/>
                </a:solidFill>
                <a:latin typeface="JasmineUPC" pitchFamily="18" charset="-34"/>
                <a:cs typeface="JasmineUPC" pitchFamily="18" charset="-34"/>
              </a:rPr>
              <a:t>(1) ผู้รับบริการอยู่ในภาวะที่เสี่ยงอันตรายถึงชีวิต</a:t>
            </a:r>
            <a:r>
              <a:rPr lang="th-TH" sz="4000" b="1" dirty="0" smtClean="0">
                <a:solidFill>
                  <a:srgbClr val="FFFF66"/>
                </a:solidFill>
                <a:latin typeface="JasmineUPC" pitchFamily="18" charset="-34"/>
                <a:cs typeface="JasmineUPC" pitchFamily="18" charset="-34"/>
              </a:rPr>
              <a:t>และมี</a:t>
            </a:r>
            <a:r>
              <a:rPr lang="th-TH" sz="4000" b="1" dirty="0">
                <a:solidFill>
                  <a:srgbClr val="FFFF66"/>
                </a:solidFill>
                <a:latin typeface="JasmineUPC" pitchFamily="18" charset="-34"/>
                <a:cs typeface="JasmineUPC" pitchFamily="18" charset="-34"/>
              </a:rPr>
              <a:t>ความจำเป็นต้องให้ความช่วยเหลือเป็นการรีบด่วน</a:t>
            </a:r>
            <a:br>
              <a:rPr lang="th-TH" sz="4000" b="1" dirty="0">
                <a:solidFill>
                  <a:srgbClr val="FFFF66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     </a:t>
            </a: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(2) ผู้รับบริการ</a:t>
            </a:r>
            <a:r>
              <a:rPr lang="th-TH" sz="4000" b="1" dirty="0">
                <a:solidFill>
                  <a:srgbClr val="66CCFF">
                    <a:lumMod val="60000"/>
                    <a:lumOff val="40000"/>
                  </a:srgbClr>
                </a:solidFill>
                <a:latin typeface="JasmineUPC" pitchFamily="18" charset="-34"/>
                <a:cs typeface="JasmineUPC" pitchFamily="18" charset="-34"/>
              </a:rPr>
              <a:t>ไม่อยู่ฐานะที่จะรับทราบข้อมูล</a:t>
            </a: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ได้ </a:t>
            </a:r>
            <a:r>
              <a:rPr lang="en-US" sz="4000" b="1" dirty="0" smtClean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และไม่</a:t>
            </a: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อาจแจ้งให้บุคคลซึ่งเป็นทายาทโดยธรรมตาม</a:t>
            </a:r>
          </a:p>
          <a:p>
            <a:pPr eaLnBrk="1" hangingPunct="1">
              <a:defRPr/>
            </a:pP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ประมวล</a:t>
            </a: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กฎหมายแพ่งและพาณิชย์ลำดับใดลำดับหนึ่ง </a:t>
            </a:r>
          </a:p>
          <a:p>
            <a:pPr eaLnBrk="1" hangingPunct="1">
              <a:defRPr/>
            </a:pP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หรือ</a:t>
            </a: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ผู้ปกครองผู้พิทักษ์ หรือผู้อนุบาลของผู้รับบริการ</a:t>
            </a:r>
          </a:p>
          <a:p>
            <a:pPr eaLnBrk="1" hangingPunct="1">
              <a:defRPr/>
            </a:pP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err="1" smtClean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เเล้ว</a:t>
            </a: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แต่กรณี </a:t>
            </a:r>
            <a:r>
              <a:rPr lang="th-TH" sz="4000" b="1" dirty="0" smtClean="0">
                <a:solidFill>
                  <a:srgbClr val="66CCFF">
                    <a:lumMod val="60000"/>
                    <a:lumOff val="40000"/>
                  </a:srgbClr>
                </a:solidFill>
                <a:latin typeface="JasmineUPC" pitchFamily="18" charset="-34"/>
                <a:cs typeface="JasmineUPC" pitchFamily="18" charset="-34"/>
              </a:rPr>
              <a:t>รับทราบข้อมูลแทน</a:t>
            </a:r>
            <a:r>
              <a:rPr lang="th-TH" sz="4000" b="1" dirty="0" smtClean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ในขณะ</a:t>
            </a: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นั้น</a:t>
            </a:r>
            <a:r>
              <a:rPr lang="th-TH" sz="4000" b="1" dirty="0" smtClean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ได้</a:t>
            </a:r>
            <a:endParaRPr lang="th-TH" dirty="0" smtClean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endParaRPr lang="th-TH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3788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143000"/>
            <a:ext cx="7615238" cy="36433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h-TH" sz="48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๘๒(๗) ต้องสุภาพเรียบร้อย รักษาความสามัคคี และต้องช่วยเหลือกันในการปฏิบัติราชการ ระหว่างข้าราชการด้วยกัน และผู้ร่วมปฏิบัติราชการ</a:t>
            </a:r>
          </a:p>
          <a:p>
            <a:pPr eaLnBrk="1" hangingPunct="1">
              <a:defRPr/>
            </a:pPr>
            <a:endParaRPr lang="th-TH" dirty="0" smtClean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79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28625"/>
            <a:ext cx="8215312" cy="1181100"/>
          </a:xfrm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th-TH" sz="6600" smtClean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พฤติกรรมที่ไม่สุภาพเรียบร้อย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928813"/>
            <a:ext cx="7500938" cy="3857625"/>
          </a:xfrm>
          <a:solidFill>
            <a:srgbClr val="FFFF00"/>
          </a:solidFill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lnSpc>
                <a:spcPct val="75000"/>
              </a:lnSpc>
              <a:buFont typeface="Wingdings" panose="05000000000000000000" pitchFamily="2" charset="2"/>
              <a:buNone/>
              <a:defRPr/>
            </a:pP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endParaRPr lang="th-TH" sz="4800" b="1" dirty="0" smtClean="0">
              <a:solidFill>
                <a:schemeClr val="bg1">
                  <a:lumMod val="50000"/>
                </a:schemeClr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  <a:defRPr/>
            </a:pPr>
            <a:r>
              <a:rPr lang="th-TH" sz="4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๑. แสดงออกด้วย กิริยา ท่าทาง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  <a:defRPr/>
            </a:pPr>
            <a:r>
              <a:rPr lang="th-TH" sz="4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๒. แสดงออกด้วย คำพูด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  <a:defRPr/>
            </a:pPr>
            <a:r>
              <a:rPr lang="th-TH" sz="4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๓. แสดงออกด้วยระบบคอมพิวเตอร์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  <a:defRPr/>
            </a:pPr>
            <a:r>
              <a:rPr lang="th-TH" sz="4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๔. แสดงออกด้วย ลายลักษณ์อักษร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  <a:defRPr/>
            </a:pPr>
            <a:r>
              <a:rPr lang="th-TH" sz="4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</a:p>
          <a:p>
            <a:pPr eaLnBrk="1" hangingPunct="1">
              <a:defRPr/>
            </a:pPr>
            <a:endParaRPr lang="th-TH" sz="4800" b="1" dirty="0" smtClean="0">
              <a:solidFill>
                <a:srgbClr val="0000CC"/>
              </a:solidFill>
            </a:endParaRPr>
          </a:p>
        </p:txBody>
      </p:sp>
      <p:sp>
        <p:nvSpPr>
          <p:cNvPr id="283652" name="Line 5"/>
          <p:cNvSpPr>
            <a:spLocks noChangeShapeType="1"/>
          </p:cNvSpPr>
          <p:nvPr/>
        </p:nvSpPr>
        <p:spPr bwMode="auto">
          <a:xfrm>
            <a:off x="609600" y="6324600"/>
            <a:ext cx="80772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53" name="Line 6"/>
          <p:cNvSpPr>
            <a:spLocks noChangeShapeType="1"/>
          </p:cNvSpPr>
          <p:nvPr/>
        </p:nvSpPr>
        <p:spPr bwMode="auto">
          <a:xfrm flipV="1">
            <a:off x="8686800" y="609600"/>
            <a:ext cx="0" cy="57150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0497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713"/>
            <a:ext cx="9144000" cy="73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04137" cy="5975350"/>
          </a:xfrm>
          <a:solidFill>
            <a:srgbClr val="003366"/>
          </a:solidFill>
        </p:spPr>
        <p:txBody>
          <a:bodyPr/>
          <a:lstStyle/>
          <a:p>
            <a:pPr eaLnBrk="1" hangingPunct="1">
              <a:defRPr/>
            </a:pPr>
            <a:r>
              <a:rPr lang="th-TH" sz="4800" dirty="0">
                <a:solidFill>
                  <a:schemeClr val="tx1"/>
                </a:solidFill>
              </a:rPr>
              <a:t>                    </a:t>
            </a:r>
            <a:r>
              <a:rPr lang="th-TH" sz="4800" u="sng" dirty="0">
                <a:solidFill>
                  <a:schemeClr val="tx1"/>
                </a:solidFill>
              </a:rPr>
              <a:t>ใบขอลาป่วย</a:t>
            </a:r>
            <a:br>
              <a:rPr lang="th-TH" sz="4800" u="sng" dirty="0">
                <a:solidFill>
                  <a:schemeClr val="tx1"/>
                </a:solidFill>
              </a:rPr>
            </a:br>
            <a:r>
              <a:rPr lang="th-TH" sz="4800" dirty="0">
                <a:solidFill>
                  <a:schemeClr val="tx1"/>
                </a:solidFill>
              </a:rPr>
              <a:t>        นายกวน ขอลาป่วย จำนวน 1 วัน </a:t>
            </a:r>
            <a:br>
              <a:rPr lang="th-TH" sz="4800" dirty="0">
                <a:solidFill>
                  <a:schemeClr val="tx1"/>
                </a:solidFill>
              </a:rPr>
            </a:br>
            <a:r>
              <a:rPr lang="th-TH" sz="4800" dirty="0">
                <a:solidFill>
                  <a:schemeClr val="tx1"/>
                </a:solidFill>
              </a:rPr>
              <a:t>       </a:t>
            </a:r>
            <a:br>
              <a:rPr lang="th-TH" sz="4800" dirty="0">
                <a:solidFill>
                  <a:schemeClr val="tx1"/>
                </a:solidFill>
              </a:rPr>
            </a:br>
            <a:r>
              <a:rPr lang="th-TH" sz="4800" dirty="0">
                <a:solidFill>
                  <a:schemeClr val="tx1"/>
                </a:solidFill>
              </a:rPr>
              <a:t>       เนื่องจาก.............................................</a:t>
            </a:r>
            <a:br>
              <a:rPr lang="th-TH" sz="4800" dirty="0">
                <a:solidFill>
                  <a:schemeClr val="tx1"/>
                </a:solidFill>
              </a:rPr>
            </a:br>
            <a:endParaRPr lang="th-TH" sz="5400" dirty="0">
              <a:solidFill>
                <a:schemeClr val="tx1"/>
              </a:solidFill>
            </a:endParaRPr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3276600" y="3500438"/>
            <a:ext cx="2663825" cy="11525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9" rIns="91350" bIns="45679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th-TH" sz="4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 ....</a:t>
            </a:r>
            <a:r>
              <a:rPr lang="th-TH" sz="4800" b="1" smtClean="0">
                <a:solidFill>
                  <a:srgbClr val="FFFF66"/>
                </a:solidFill>
                <a:latin typeface="Times New Roman" panose="02020603050405020304" pitchFamily="18" charset="0"/>
              </a:rPr>
              <a:t>คัน</a:t>
            </a:r>
            <a:r>
              <a:rPr lang="th-TH" sz="9600" b="1" smtClean="0">
                <a:solidFill>
                  <a:srgbClr val="FFFF66"/>
                </a:solidFill>
                <a:latin typeface="Times New Roman" panose="02020603050405020304" pitchFamily="18" charset="0"/>
              </a:rPr>
              <a:t>ตีน</a:t>
            </a:r>
            <a:endParaRPr lang="th-TH" sz="5400" b="1" smtClean="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0704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nimBg="1"/>
      <p:bldP spid="3297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199684" name="สี่เหลี่ยมผืนผ้า 4"/>
          <p:cNvSpPr>
            <a:spLocks noChangeArrowheads="1"/>
          </p:cNvSpPr>
          <p:nvPr/>
        </p:nvSpPr>
        <p:spPr bwMode="auto">
          <a:xfrm>
            <a:off x="571500" y="428625"/>
            <a:ext cx="7929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sz="5400" b="1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โทษทางวินัยข้าราชการมี 5 สถาน </a:t>
            </a:r>
            <a:endParaRPr lang="th-TH" sz="5400" smtClean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99685" name="สี่เหลี่ยมผืนผ้า 6"/>
          <p:cNvSpPr>
            <a:spLocks noChangeArrowheads="1"/>
          </p:cNvSpPr>
          <p:nvPr/>
        </p:nvSpPr>
        <p:spPr bwMode="auto">
          <a:xfrm>
            <a:off x="1500188" y="1214438"/>
            <a:ext cx="52149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sz="4400" b="1" smtClean="0">
                <a:solidFill>
                  <a:srgbClr val="66CC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ผิดวินัยอย่างไม่ร้ายแรง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sz="4400" b="1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1.ภาคทัณฑ์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sz="4400" b="1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2.ตัดเงินเดือน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sz="4400" b="1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3.</a:t>
            </a:r>
            <a:r>
              <a:rPr lang="th-TH" sz="4400" b="1" u="sng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ลดเงินเดือน</a:t>
            </a:r>
          </a:p>
        </p:txBody>
      </p:sp>
      <p:sp>
        <p:nvSpPr>
          <p:cNvPr id="199686" name="สี่เหลี่ยมผืนผ้า 7"/>
          <p:cNvSpPr>
            <a:spLocks noChangeArrowheads="1"/>
          </p:cNvSpPr>
          <p:nvPr/>
        </p:nvSpPr>
        <p:spPr bwMode="auto">
          <a:xfrm>
            <a:off x="1500188" y="3929063"/>
            <a:ext cx="5016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sz="4400" b="1" smtClean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smtClean="0">
                <a:solidFill>
                  <a:srgbClr val="00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ผิดวินัยอย่างร้ายแรง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sz="4400" b="1" smtClean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1. ปลดออก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sz="4400" b="1" smtClean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2. ไล่ออก</a:t>
            </a:r>
          </a:p>
        </p:txBody>
      </p:sp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5541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38" y="1000125"/>
            <a:ext cx="8001000" cy="4214813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h-TH" sz="5400" b="1" smtClean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มาตรา ๘๒(๘) ต้องต้อนรับ ให้ความสะดวก  ให้ความเป็นธรรม และให้การสงเคราะห์แก่ประชาชนผู้ติดต่อราชการเกี่ยวกับหน้าที่ของตน</a:t>
            </a:r>
            <a:endParaRPr lang="en-US" sz="5400" b="1" smtClean="0"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94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ตัวยึดเนื้อหา 2"/>
          <p:cNvSpPr>
            <a:spLocks noGrp="1"/>
          </p:cNvSpPr>
          <p:nvPr>
            <p:ph idx="1"/>
          </p:nvPr>
        </p:nvSpPr>
        <p:spPr>
          <a:xfrm>
            <a:off x="857250" y="857250"/>
            <a:ext cx="7643813" cy="4500563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th-TH" sz="4400" b="1" smtClean="0">
                <a:effectLst/>
                <a:latin typeface="JasmineUPC" pitchFamily="18" charset="-34"/>
                <a:cs typeface="JasmineUPC" pitchFamily="18" charset="-34"/>
              </a:rPr>
              <a:t>๘๒(๙) ต้องวางตนเป็นกลางทางการเมืองในการปฏิบัติหน้าที่ราชการและในการปฏิบัติการอื่นที่เกี่ยวข้องกับประชาชน กับจะต้องปฏิบัติตามระเบียบของทางราชการว่าด้วยมารยาททางการเมืองของข้าราชการด้วย</a:t>
            </a:r>
            <a:endParaRPr lang="en-US" sz="4400" b="1" smtClean="0"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4400" b="1" smtClean="0"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79388" y="685800"/>
            <a:ext cx="2716212" cy="5486400"/>
          </a:xfrm>
          <a:prstGeom prst="rightArrow">
            <a:avLst>
              <a:gd name="adj1" fmla="val 73435"/>
              <a:gd name="adj2" fmla="val 35417"/>
            </a:avLst>
          </a:prstGeom>
          <a:gradFill rotWithShape="0">
            <a:gsLst>
              <a:gs pos="0">
                <a:srgbClr val="0066FF"/>
              </a:gs>
              <a:gs pos="50000">
                <a:schemeClr val="hlink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2143125"/>
            <a:ext cx="2343150" cy="27241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3200" dirty="0" smtClean="0">
                <a:solidFill>
                  <a:srgbClr val="000000"/>
                </a:solidFill>
              </a:rPr>
              <a:t>ระเบียบสำนักนายกรัฐมนตรี         ว่าด้วยมารยาท           ทางการเมืองของข้าราชการ</a:t>
            </a:r>
            <a:r>
              <a:rPr lang="th-TH" sz="3200" dirty="0" err="1" smtClean="0">
                <a:solidFill>
                  <a:srgbClr val="000000"/>
                </a:solidFill>
              </a:rPr>
              <a:t>พลเรือน</a:t>
            </a:r>
            <a:r>
              <a:rPr lang="th-TH" sz="3200" dirty="0" smtClean="0">
                <a:solidFill>
                  <a:srgbClr val="000000"/>
                </a:solidFill>
              </a:rPr>
              <a:t> พ.ศ.๒๔๙๙ </a:t>
            </a:r>
            <a:endParaRPr lang="th-TH" sz="3200" b="0" dirty="0" smtClean="0">
              <a:solidFill>
                <a:srgbClr val="000000"/>
              </a:solidFill>
              <a:cs typeface="LilyUPC" pitchFamily="34" charset="-34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71813" y="928688"/>
            <a:ext cx="5572125" cy="5072062"/>
          </a:xfrm>
          <a:ln w="57150" cmpd="thinThick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th-TH" b="1" dirty="0" smtClean="0">
                <a:effectLst/>
              </a:rPr>
              <a:t>ไม่แต่งเครื่องแบบของพรรคการเมืองเข้าไปในสถานที่ราชการ</a:t>
            </a:r>
            <a:endParaRPr lang="en-US" b="1" dirty="0" smtClean="0">
              <a:effectLst/>
            </a:endParaRPr>
          </a:p>
          <a:p>
            <a:pPr>
              <a:defRPr/>
            </a:pPr>
            <a:r>
              <a:rPr lang="th-TH" b="1" dirty="0" smtClean="0">
                <a:effectLst/>
              </a:rPr>
              <a:t> ไม่บังคับให้ผู้อยู่ใต้บังคับบัญชาหรือประชาชน เป็นสมาชิกในพรรคการเมือง และไม่กระทำการในทางให้คุณให้โทษ เพราะเหตุที่ผู้อยู่ใต้บังคับบัญชาหรือประชาชนนิยมหรือเป็นสมาชิก ในพรรคการเมืองใดที่ตั้งขึ้นโดยชอบด้วยกฎหมาย</a:t>
            </a:r>
            <a:endParaRPr lang="en-US" b="1" dirty="0" smtClean="0">
              <a:effectLst/>
            </a:endParaRPr>
          </a:p>
          <a:p>
            <a:pPr>
              <a:defRPr/>
            </a:pPr>
            <a:r>
              <a:rPr lang="th-TH" b="1" dirty="0" smtClean="0">
                <a:effectLst/>
              </a:rPr>
              <a:t>ไม่ทำการขอร้องให้บุคคลใดอุทิศเงินหรือทรัพย์สินเพื่อประโยชน์แก่พรรคการเมือง</a:t>
            </a:r>
            <a:endParaRPr lang="en-US" b="1" dirty="0" smtClean="0"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1962150"/>
            <a:ext cx="8858250" cy="1181100"/>
          </a:xfrm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sz="5400" b="0" dirty="0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การกระทำประพฤติเสื่อมเสีย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63" y="3143250"/>
            <a:ext cx="6143625" cy="2933700"/>
          </a:xfrm>
          <a:solidFill>
            <a:srgbClr val="66FF33"/>
          </a:solidFill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marL="914400" indent="-914400" eaLnBrk="1" hangingPunct="1"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    ๑. ทำให้เสื่อมเสียชื่อเสียงและ เกียรติศักดิ์ของตน</a:t>
            </a:r>
          </a:p>
          <a:p>
            <a:pPr marL="914400" indent="-914400" eaLnBrk="1" hangingPunct="1"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   ๒. สังคมรู้สึกรังเกียจหรือรับไม่ได้</a:t>
            </a:r>
          </a:p>
          <a:p>
            <a:pPr marL="914400" indent="-914400" eaLnBrk="1" hangingPunct="1"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   ๓. กระทำโดยเจตนา</a:t>
            </a: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 bwMode="auto">
          <a:xfrm>
            <a:off x="714375" y="285750"/>
            <a:ext cx="771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>
              <a:buFont typeface="Wingdings" pitchFamily="2" charset="2"/>
              <a:buNone/>
              <a:defRPr/>
            </a:pPr>
            <a:r>
              <a:rPr lang="th-TH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มาตรา ๘๒(๑๐) ต้องรักษาชื่อเสียงของตน และรักษาเกียรติศักดิ์ของตำแหน่งหน้าที่ราชการของตนให้เสื่อมเสีย</a:t>
            </a:r>
            <a:endParaRPr lang="en-US" sz="4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643937" cy="1431925"/>
          </a:xfrm>
        </p:spPr>
        <p:txBody>
          <a:bodyPr/>
          <a:lstStyle/>
          <a:p>
            <a:pPr algn="ctr">
              <a:defRPr/>
            </a:pPr>
            <a:r>
              <a:rPr lang="th-TH" sz="54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ตัวอย่างการประพฤติเสื่อมเสีย</a:t>
            </a:r>
            <a:endParaRPr lang="th-TH" sz="5400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96611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00125" y="1928813"/>
            <a:ext cx="7215188" cy="35718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th-TH" altLang="en-US" sz="4400" b="1" smtClean="0">
                <a:effectLst/>
                <a:latin typeface="JasmineUPC" pitchFamily="18" charset="-34"/>
                <a:cs typeface="JasmineUPC" pitchFamily="18" charset="-34"/>
              </a:rPr>
              <a:t>   ๑. ประพฤติตนเป็นคนเสเพล                    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th-TH" altLang="en-US" sz="4400" b="1" smtClean="0">
                <a:effectLst/>
                <a:latin typeface="JasmineUPC" pitchFamily="18" charset="-34"/>
                <a:cs typeface="JasmineUPC" pitchFamily="18" charset="-34"/>
              </a:rPr>
              <a:t>   ๒. เสพของมึนเมาจนครองสติไม่ได้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4400" b="1" smtClean="0">
                <a:effectLst/>
                <a:latin typeface="JasmineUPC" pitchFamily="18" charset="-34"/>
                <a:cs typeface="JasmineUPC" pitchFamily="18" charset="-34"/>
              </a:rPr>
              <a:t>   ๓. กระทำอนาจาร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4400" b="1" smtClean="0">
                <a:effectLst/>
                <a:latin typeface="JasmineUPC" pitchFamily="18" charset="-34"/>
                <a:cs typeface="JasmineUPC" pitchFamily="18" charset="-34"/>
              </a:rPr>
              <a:t>   ๔. มีความสัมพันธ์ฉันชู้สาว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4400" b="1" smtClean="0">
                <a:effectLst/>
                <a:latin typeface="JasmineUPC" pitchFamily="18" charset="-34"/>
                <a:cs typeface="JasmineUPC" pitchFamily="18" charset="-34"/>
              </a:rPr>
              <a:t>   ๕. กระทำความผิดอาญา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</a:t>
            </a:r>
          </a:p>
        </p:txBody>
      </p:sp>
      <p:sp>
        <p:nvSpPr>
          <p:cNvPr id="196612" name="Line 5"/>
          <p:cNvSpPr>
            <a:spLocks noChangeShapeType="1"/>
          </p:cNvSpPr>
          <p:nvPr/>
        </p:nvSpPr>
        <p:spPr bwMode="auto">
          <a:xfrm flipV="1">
            <a:off x="1357313" y="1357313"/>
            <a:ext cx="6929437" cy="46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Oval 2"/>
          <p:cNvSpPr>
            <a:spLocks noChangeArrowheads="1"/>
          </p:cNvSpPr>
          <p:nvPr/>
        </p:nvSpPr>
        <p:spPr bwMode="auto">
          <a:xfrm>
            <a:off x="914400" y="457200"/>
            <a:ext cx="7315200" cy="6096000"/>
          </a:xfrm>
          <a:prstGeom prst="ellipse">
            <a:avLst/>
          </a:prstGeom>
          <a:noFill/>
          <a:ln w="1809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3" name="Oval 3"/>
          <p:cNvSpPr>
            <a:spLocks noChangeArrowheads="1"/>
          </p:cNvSpPr>
          <p:nvPr/>
        </p:nvSpPr>
        <p:spPr bwMode="auto">
          <a:xfrm>
            <a:off x="1285875" y="214313"/>
            <a:ext cx="5429250" cy="1428750"/>
          </a:xfrm>
          <a:prstGeom prst="ellipse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00188" y="214313"/>
            <a:ext cx="4786312" cy="1357312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0" dirty="0" smtClean="0">
                <a:solidFill>
                  <a:schemeClr val="hlink"/>
                </a:solidFill>
              </a:rPr>
              <a:t>        </a:t>
            </a:r>
            <a:r>
              <a:rPr lang="th-TH" sz="7200" dirty="0" smtClean="0">
                <a:solidFill>
                  <a:schemeClr val="hlink"/>
                </a:solidFill>
              </a:rPr>
              <a:t>มาตรา ๘๓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28688" y="2071688"/>
            <a:ext cx="7286625" cy="2857500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ข้าราชการ</a:t>
            </a:r>
            <a:r>
              <a:rPr lang="th-TH" sz="6000" b="1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พลเรือน</a:t>
            </a:r>
            <a:endParaRPr lang="th-TH" sz="60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r>
              <a:rPr lang="th-TH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สามัญ ต้องไม่กระทำการ</a:t>
            </a:r>
          </a:p>
          <a:p>
            <a:pPr eaLnBrk="1" hangingPunct="1">
              <a:defRPr/>
            </a:pPr>
            <a:r>
              <a:rPr lang="th-TH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อันเป็นข้อห้ามดังต่อไปนี้</a:t>
            </a:r>
          </a:p>
          <a:p>
            <a:pPr eaLnBrk="1" hangingPunct="1">
              <a:defRPr/>
            </a:pPr>
            <a:r>
              <a:rPr lang="th-TH" sz="6000" b="1" dirty="0" smtClean="0">
                <a:solidFill>
                  <a:srgbClr val="F2F2F2"/>
                </a:solidFill>
                <a:effectLst/>
                <a:latin typeface="Browallia New" pitchFamily="34" charset="-34"/>
                <a:sym typeface="Wingdings" pitchFamily="2" charset="2"/>
              </a:rPr>
              <a:t>  </a:t>
            </a:r>
            <a:endParaRPr lang="th-TH" sz="6000" b="1" dirty="0" smtClean="0">
              <a:solidFill>
                <a:srgbClr val="00FF00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428750" y="4500563"/>
            <a:ext cx="7500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h-TH" sz="36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500063"/>
            <a:ext cx="7715250" cy="3143250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๘๓(๑)  ต้องไม่รายงานเท็จต่อผู้บังคับบัญชา การรายงานโดยปกปิดข้อความซึ่งควรต้องแจ้งถือว่าเป็นการรายงานเท็จด้วย</a:t>
            </a:r>
            <a:endParaRPr lang="en-US" sz="4000" b="1" dirty="0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AutoNum type="thaiNumParenBoth"/>
              <a:defRPr/>
            </a:pPr>
            <a:endParaRPr lang="th-TH" sz="2400" dirty="0" smtClean="0">
              <a:effectLst/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h-TH" dirty="0" smtClean="0"/>
          </a:p>
        </p:txBody>
      </p:sp>
      <p:sp>
        <p:nvSpPr>
          <p:cNvPr id="137" name="ตัวยึดเนื้อหา 2"/>
          <p:cNvSpPr txBox="1">
            <a:spLocks/>
          </p:cNvSpPr>
          <p:nvPr/>
        </p:nvSpPr>
        <p:spPr bwMode="auto">
          <a:xfrm>
            <a:off x="785813" y="4357688"/>
            <a:ext cx="6929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>
              <a:defRPr/>
            </a:pPr>
            <a:endParaRPr lang="th-TH" sz="4800" b="1" kern="0" dirty="0"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 indent="914400">
              <a:defRPr/>
            </a:pPr>
            <a:endParaRPr lang="th-TH" sz="2400" kern="0" dirty="0">
              <a:latin typeface="JasmineUPC" pitchFamily="18" charset="-34"/>
              <a:cs typeface="JasmineUPC" pitchFamily="18" charset="-34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h-TH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57250" y="2428875"/>
            <a:ext cx="764381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th-TH" sz="4000" b="1" dirty="0">
                <a:solidFill>
                  <a:srgbClr val="E5FBEF"/>
                </a:solidFill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  </a:t>
            </a:r>
            <a:r>
              <a:rPr lang="en-US" sz="4000" b="1" dirty="0">
                <a:solidFill>
                  <a:srgbClr val="E5FBEF"/>
                </a:solidFill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- </a:t>
            </a:r>
            <a:r>
              <a:rPr lang="th-TH" sz="3600" b="1" dirty="0">
                <a:solidFill>
                  <a:srgbClr val="E5FBE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มีการรายงาน อาจด้วยวาจา/หนังสือ/วิธีอื่นใด           จะเป็นการรายงานเพื่อพิจารณาวินิจฉัย หรือจะ                 ขออนุญาตหรือขออนุมัติ หรือ เพื่อทราบ</a:t>
            </a:r>
          </a:p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-</a:t>
            </a: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รายงานเป็นเท็จ คือ  ไม่เป็นความจริง/บางส่วน</a:t>
            </a:r>
          </a:p>
          <a:p>
            <a:pPr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ไม่เป็นความจริง/ปกปิดข้อความที่ควรต้องบอก </a:t>
            </a:r>
          </a:p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en-US" sz="3600" b="1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3600" b="1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รายงานต่อผู้บังคับบัญชาตามกฎหมาย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813" y="428625"/>
            <a:ext cx="7786687" cy="2714625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๘๓(๒) ต้องไม่ปฏิบัติราชการอันเป็นการกระทำการข้ามผู้บังคับบัญชาเหนือตน เว้นแต่ผู้บังคับบัญชาเหนือตนขึ้นไปเป็นผู้สั่งให้กระทำหรือได้รับอนุญาตเป็นพิเศษชั่วครั้งคราว</a:t>
            </a:r>
            <a:endParaRPr lang="th-TH" sz="4000" dirty="0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 bwMode="auto">
          <a:xfrm>
            <a:off x="1357313" y="3071813"/>
            <a:ext cx="7286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th-TH" sz="32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ต้องเป็นการปฏิบัติราชการตามหน้าที่</a:t>
            </a:r>
          </a:p>
          <a:p>
            <a:pPr>
              <a:defRPr/>
            </a:pPr>
            <a:r>
              <a:rPr lang="th-TH" sz="32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sz="3200" b="1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การที่ข้าราชการ ร้องเรียน/ร้องทุกข์/ขอความ              </a:t>
            </a:r>
          </a:p>
          <a:p>
            <a:pPr>
              <a:defRPr/>
            </a:pPr>
            <a:r>
              <a:rPr lang="th-TH" sz="3200" b="1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เป็นธรรม ไม่ใช่การปฏิบัติหน้าที่ราชการ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32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เป็นการกระทำที่ข้ามผู้บังคับบัญชาตามกฎหมาย</a:t>
            </a:r>
          </a:p>
          <a:p>
            <a:pPr>
              <a:defRPr/>
            </a:pPr>
            <a:r>
              <a:rPr lang="th-TH" sz="32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เหนือตนตั้งแต่ลำดับหนึ่ง ขึ้นไป</a:t>
            </a:r>
            <a:endParaRPr lang="th-TH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0438" y="2428875"/>
            <a:ext cx="5286375" cy="3786188"/>
          </a:xfrm>
          <a:solidFill>
            <a:srgbClr val="000066"/>
          </a:solidFill>
          <a:ln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th-TH" sz="4600" b="1" dirty="0" smtClean="0">
              <a:solidFill>
                <a:srgbClr val="D60093"/>
              </a:solidFill>
            </a:endParaRPr>
          </a:p>
        </p:txBody>
      </p:sp>
      <p:pic>
        <p:nvPicPr>
          <p:cNvPr id="3102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643188"/>
            <a:ext cx="28575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ตัวยึดเนื้อหา 2"/>
          <p:cNvSpPr txBox="1">
            <a:spLocks/>
          </p:cNvSpPr>
          <p:nvPr/>
        </p:nvSpPr>
        <p:spPr bwMode="auto">
          <a:xfrm>
            <a:off x="642910" y="214290"/>
            <a:ext cx="80724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 eaLnBrk="0" hangingPunct="0">
              <a:buFont typeface="Wingdings" pitchFamily="2" charset="2"/>
              <a:buNone/>
              <a:defRPr/>
            </a:pPr>
            <a:r>
              <a:rPr lang="th-TH" sz="4400" b="1" kern="0" dirty="0">
                <a:solidFill>
                  <a:srgbClr val="FFFF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มาตรา ๘๓(๓) ต้องไม่อาศัยหรือยอมให้ผู้อื่นอาศัยตำแหน่งหน้าที่ราชการของตนหาประโยชน์ให้แก่ตนเองหรือผู้อื่น</a:t>
            </a:r>
            <a:endParaRPr lang="en-US" sz="4400" b="1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lvl="7">
              <a:buFont typeface="Arial" pitchFamily="34" charset="0"/>
              <a:buChar char="•"/>
              <a:defRPr/>
            </a:pPr>
            <a:endParaRPr lang="th-TH" sz="4000" b="1" dirty="0">
              <a:solidFill>
                <a:srgbClr val="FF66FF"/>
              </a:solidFill>
              <a:latin typeface="TH SarabunIT๙" pitchFamily="34" charset="-34"/>
              <a:cs typeface="TH SarabunIT๙" pitchFamily="34" charset="-34"/>
            </a:endParaRPr>
          </a:p>
          <a:p>
            <a:pPr lvl="7"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ประโยชน์ คือ อาจเป็นทรัพย์สินเงินทองหรือการอื่นใด เช่น สิทธิบางอย่าง/บริการพิเศษ</a:t>
            </a:r>
          </a:p>
          <a:p>
            <a:pPr lvl="7"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การหาประโยชน์ กับอำนาจหน้าที่ต้องมีส่วนสัมพันธ์กัน </a:t>
            </a:r>
          </a:p>
          <a:p>
            <a:pPr lvl="7">
              <a:defRPr/>
            </a:pPr>
            <a:endParaRPr lang="en-US" sz="3600" b="1" kern="0" dirty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indent="914400" eaLnBrk="0" hangingPunct="0">
              <a:buFont typeface="Wingdings" pitchFamily="2" charset="2"/>
              <a:buNone/>
              <a:defRPr/>
            </a:pPr>
            <a:endParaRPr lang="th-TH" sz="3600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n"/>
              <a:defRPr/>
            </a:pPr>
            <a:endParaRPr lang="th-TH" sz="3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031222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ตัวยึดเนื้อหา 2"/>
          <p:cNvSpPr>
            <a:spLocks noGrp="1"/>
          </p:cNvSpPr>
          <p:nvPr>
            <p:ph idx="1"/>
          </p:nvPr>
        </p:nvSpPr>
        <p:spPr>
          <a:xfrm>
            <a:off x="-214313" y="357188"/>
            <a:ext cx="9358313" cy="1928812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h-TH" sz="4400" b="1" smtClean="0"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๘๓(๔) ต้องไม่ประมาทเลินเล่อในหน้าที่ราชการ</a:t>
            </a:r>
            <a:endParaRPr lang="en-US" sz="4400" b="1" smtClean="0">
              <a:effectLst/>
              <a:latin typeface="JasmineUPC" panose="02020603050405020304" pitchFamily="18" charset="-34"/>
              <a:ea typeface="Times New Roman" panose="02020603050405020304" pitchFamily="18" charset="0"/>
              <a:cs typeface="JasmineUPC" panose="02020603050405020304" pitchFamily="18" charset="-34"/>
            </a:endParaRPr>
          </a:p>
          <a:p>
            <a:pPr marL="0" indent="91440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sz="4000" b="1" smtClean="0">
              <a:effectLst/>
              <a:latin typeface="JasmineUPC" panose="02020603050405020304" pitchFamily="18" charset="-34"/>
              <a:ea typeface="Times New Roman" panose="02020603050405020304" pitchFamily="18" charset="0"/>
              <a:cs typeface="JasmineUPC" panose="02020603050405020304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 bwMode="auto">
          <a:xfrm>
            <a:off x="285750" y="1285875"/>
            <a:ext cx="86439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indent="-742950" eaLnBrk="0" hangingPunct="0">
              <a:buFontTx/>
              <a:buAutoNum type="arabicPeriod"/>
              <a:defRPr/>
            </a:pPr>
            <a:r>
              <a:rPr lang="th-TH" sz="3600" b="1" dirty="0">
                <a:solidFill>
                  <a:srgbClr val="00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ความหมายทั่วไป คือ การกระทำที่ไม่รอบคอบ ขาดความระมัดระวัง หรือกระทำไปโดยพลั้งเผลอ หลงลืม  ในการปฏิบัติหน้าที่ราชการ</a:t>
            </a:r>
          </a:p>
          <a:p>
            <a:pPr marL="742950" indent="-742950" eaLnBrk="0" hangingPunct="0">
              <a:buFontTx/>
              <a:buAutoNum type="arabicPeriod"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ความหมายทางกฎหมายอาญา กระทำโดยประมาท   ได้แก่ กระทำความผิดมิใช่โดยเจตนาแต่กระทำโดยปราศจากความระมัดระวังซึ่งบุคคลในภาวะเช่นนั้นจักต้องมีตามวิสัยและพฤติการณ์ และผู้กระทำอาจใช้         ความระมัดระวังเช่นว่านั้นได้ แต่หาได้ใช้ให้เพียงพอไม่</a:t>
            </a:r>
            <a:endParaRPr lang="en-US" sz="3600" b="1" kern="0" dirty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46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338263"/>
          </a:xfrm>
        </p:spPr>
        <p:txBody>
          <a:bodyPr/>
          <a:lstStyle/>
          <a:p>
            <a:pPr>
              <a:defRPr/>
            </a:pPr>
            <a:r>
              <a:rPr lang="th-TH" dirty="0" smtClean="0">
                <a:latin typeface="JasmineUPC" pitchFamily="18" charset="-34"/>
                <a:cs typeface="JasmineUPC" pitchFamily="18" charset="-34"/>
              </a:rPr>
              <a:t/>
            </a:r>
            <a:br>
              <a:rPr lang="th-TH" dirty="0" smtClean="0"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latin typeface="JasmineUPC" pitchFamily="18" charset="-34"/>
                <a:cs typeface="JasmineUPC" pitchFamily="18" charset="-34"/>
              </a:rPr>
              <a:t>ผลกระทบจากการถูกลงโทษทางวินัย</a:t>
            </a:r>
            <a:r>
              <a:rPr lang="th-TH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JasmineUPC" pitchFamily="18" charset="-34"/>
                <a:cs typeface="JasmineUPC" pitchFamily="18" charset="-34"/>
              </a:rPr>
              <a:t/>
            </a:r>
            <a:br>
              <a:rPr lang="th-TH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endParaRPr lang="th-TH" dirty="0"/>
          </a:p>
        </p:txBody>
      </p:sp>
      <p:sp>
        <p:nvSpPr>
          <p:cNvPr id="233475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62" y="1357298"/>
            <a:ext cx="7786742" cy="4452937"/>
          </a:xfrm>
        </p:spPr>
        <p:txBody>
          <a:bodyPr/>
          <a:lstStyle/>
          <a:p>
            <a:pPr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th-TH" sz="4800" b="1" dirty="0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1. จิตใจ/ครอบครัว/ชื่อเสียง                                                                     2. เงินเดือน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h-TH" sz="4800" b="1" dirty="0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3. บำเหน็จ/บำนาญ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h-TH" sz="4800" b="1" dirty="0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4. คดีอาญา/คดีแพ่ง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h-TH" sz="4800" b="1" dirty="0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5. คุณสมบัติการกลับเข้ารับราชการ</a:t>
            </a:r>
          </a:p>
        </p:txBody>
      </p:sp>
    </p:spTree>
    <p:extLst>
      <p:ext uri="{BB962C8B-B14F-4D97-AF65-F5344CB8AC3E}">
        <p14:creationId xmlns:p14="http://schemas.microsoft.com/office/powerpoint/2010/main" val="7387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38" y="214313"/>
            <a:ext cx="7929562" cy="2786062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th-TH" sz="4400" b="1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๘๓(๕) ต้องไม่กระทำการหรือยอมให้ผู้อื่นกระทำการหาผลประโยชน์อันอาจทำให้เสียความเที่ยงธรรมหรือเสื่อมเสียเกียรติศักดิ์ของตำแหน่งหน้าที่ราชการของตน</a:t>
            </a:r>
            <a:endParaRPr lang="en-US" sz="4400" b="1" smtClean="0"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4000" b="1" smtClean="0"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 bwMode="auto">
          <a:xfrm>
            <a:off x="571500" y="3500438"/>
            <a:ext cx="76866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>
              <a:buFont typeface="Wingdings" pitchFamily="2" charset="2"/>
              <a:buNone/>
              <a:defRPr/>
            </a:pPr>
            <a:endParaRPr lang="en-US" sz="4000" b="1" kern="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79204" name="สี่เหลี่ยมผืนผ้า 4"/>
          <p:cNvSpPr>
            <a:spLocks noChangeArrowheads="1"/>
          </p:cNvSpPr>
          <p:nvPr/>
        </p:nvSpPr>
        <p:spPr bwMode="auto">
          <a:xfrm>
            <a:off x="285750" y="3214688"/>
            <a:ext cx="885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40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หาผลประโยชน์โดยทำด้วยตนเอง หรือยอมให้ผู้อื่นกระทำ </a:t>
            </a:r>
          </a:p>
        </p:txBody>
      </p:sp>
      <p:sp>
        <p:nvSpPr>
          <p:cNvPr id="179205" name="สี่เหลี่ยมผืนผ้า 5"/>
          <p:cNvSpPr>
            <a:spLocks noChangeArrowheads="1"/>
          </p:cNvSpPr>
          <p:nvPr/>
        </p:nvSpPr>
        <p:spPr bwMode="auto">
          <a:xfrm>
            <a:off x="285750" y="3786188"/>
            <a:ext cx="850106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4000" b="1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>
                <a:solidFill>
                  <a:srgbClr val="FF3300"/>
                </a:solidFill>
                <a:latin typeface="JasmineUPC" pitchFamily="18" charset="-34"/>
                <a:cs typeface="JasmineUPC" pitchFamily="18" charset="-34"/>
              </a:rPr>
              <a:t>อันอาจทำให้เสียความเที่ยงธรรม นั้น จะต้องพิจารณา         </a:t>
            </a:r>
          </a:p>
          <a:p>
            <a:r>
              <a:rPr lang="th-TH" sz="3600" b="1">
                <a:solidFill>
                  <a:srgbClr val="FF3300"/>
                </a:solidFill>
                <a:latin typeface="JasmineUPC" pitchFamily="18" charset="-34"/>
                <a:cs typeface="JasmineUPC" pitchFamily="18" charset="-34"/>
              </a:rPr>
              <a:t>   จากอำนาจหน้าที่ราชการของข้าราชการผู้นั้น</a:t>
            </a:r>
          </a:p>
        </p:txBody>
      </p:sp>
      <p:sp>
        <p:nvSpPr>
          <p:cNvPr id="179206" name="สี่เหลี่ยมผืนผ้า 6"/>
          <p:cNvSpPr>
            <a:spLocks noChangeArrowheads="1"/>
          </p:cNvSpPr>
          <p:nvPr/>
        </p:nvSpPr>
        <p:spPr bwMode="auto">
          <a:xfrm>
            <a:off x="285750" y="5072063"/>
            <a:ext cx="85725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4000" b="1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เกียรติศักดิ์ของตำแหน่งหน้าที่ราชการ</a:t>
            </a:r>
            <a:r>
              <a:rPr lang="en-US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หมายถึง ฐานะ</a:t>
            </a:r>
          </a:p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 ที่ได้รับการสรรเสริญตามตำแหน่งหน้าที่ราชการ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75" y="428625"/>
            <a:ext cx="7929563" cy="2214563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th-TH" sz="4000" b="1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๘๓(๖) ต้องไม่เป็นกรรมการผู้จัดการ หรือผู้จัดการ หรือดำรงตำแหน่งอื่นใดที่มีลักษณะงานคล้ายคลึงกันนั้นในห้างหุ้นส่วนหรือบริษัท</a:t>
            </a:r>
            <a:endParaRPr lang="en-US" sz="4000" b="1" smtClean="0"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  <p:sp>
        <p:nvSpPr>
          <p:cNvPr id="180227" name="Rectangle 1"/>
          <p:cNvSpPr>
            <a:spLocks noChangeArrowheads="1"/>
          </p:cNvSpPr>
          <p:nvPr/>
        </p:nvSpPr>
        <p:spPr bwMode="auto">
          <a:xfrm>
            <a:off x="500063" y="2571750"/>
            <a:ext cx="85010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600" b="1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ตำแหน่งที่เรียกชื่ออย่างอื่น เช่น กรรมการผู้อำนวยการ               </a:t>
            </a:r>
          </a:p>
          <a:p>
            <a:r>
              <a:rPr lang="th-TH" sz="3600" b="1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หรือผู้อำนวยการ</a:t>
            </a:r>
          </a:p>
          <a:p>
            <a:pPr>
              <a:buFont typeface="Arial" pitchFamily="34" charset="0"/>
              <a:buChar char="•"/>
            </a:pPr>
            <a:r>
              <a:rPr lang="th-TH" sz="3600" b="1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การเป็นผู้ถือหุ้นในบริษัท หรือ เป็นผู้มีหุ้นส่วนในห้าง</a:t>
            </a:r>
          </a:p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หุ้นส่วน โดยมิได้เข้าไปจัดการงานในบริษัทหรือ</a:t>
            </a:r>
          </a:p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ห้างหุ้นส่วน  </a:t>
            </a:r>
            <a:r>
              <a:rPr lang="th-TH" sz="3600" b="1">
                <a:solidFill>
                  <a:srgbClr val="FF66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ไม่เป็นการต้องห้ามตามมาตรานี้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reeform 3"/>
          <p:cNvSpPr>
            <a:spLocks/>
          </p:cNvSpPr>
          <p:nvPr/>
        </p:nvSpPr>
        <p:spPr bwMode="auto">
          <a:xfrm>
            <a:off x="214313" y="2071688"/>
            <a:ext cx="8429625" cy="3786187"/>
          </a:xfrm>
          <a:custGeom>
            <a:avLst/>
            <a:gdLst>
              <a:gd name="T0" fmla="*/ 2147483647 w 4368"/>
              <a:gd name="T1" fmla="*/ 0 h 2544"/>
              <a:gd name="T2" fmla="*/ 0 w 4368"/>
              <a:gd name="T3" fmla="*/ 2147483647 h 2544"/>
              <a:gd name="T4" fmla="*/ 2147483647 w 4368"/>
              <a:gd name="T5" fmla="*/ 2147483647 h 2544"/>
              <a:gd name="T6" fmla="*/ 2147483647 w 4368"/>
              <a:gd name="T7" fmla="*/ 2147483647 h 2544"/>
              <a:gd name="T8" fmla="*/ 2147483647 w 4368"/>
              <a:gd name="T9" fmla="*/ 0 h 2544"/>
              <a:gd name="T10" fmla="*/ 2147483647 w 4368"/>
              <a:gd name="T11" fmla="*/ 0 h 2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68"/>
              <a:gd name="T19" fmla="*/ 0 h 2544"/>
              <a:gd name="T20" fmla="*/ 4368 w 4368"/>
              <a:gd name="T21" fmla="*/ 2544 h 25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68" h="2544">
                <a:moveTo>
                  <a:pt x="864" y="0"/>
                </a:moveTo>
                <a:lnTo>
                  <a:pt x="0" y="768"/>
                </a:lnTo>
                <a:lnTo>
                  <a:pt x="624" y="2544"/>
                </a:lnTo>
                <a:lnTo>
                  <a:pt x="4368" y="2400"/>
                </a:lnTo>
                <a:lnTo>
                  <a:pt x="4272" y="0"/>
                </a:lnTo>
                <a:lnTo>
                  <a:pt x="864" y="0"/>
                </a:lnTo>
                <a:close/>
              </a:path>
            </a:pathLst>
          </a:cu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50000" t="50000" r="50000" b="50000"/>
            </a:path>
          </a:gradFill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00125" y="2714625"/>
            <a:ext cx="7715250" cy="27940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 dirty="0" smtClean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กลั่นแกล้ง</a:t>
            </a:r>
            <a:r>
              <a:rPr lang="en-US" sz="3600" b="1" dirty="0" smtClean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 dirty="0" smtClean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คือ หาความไม่ดีใส่ให้ แกล้งใส่ความ</a:t>
            </a:r>
            <a:endParaRPr lang="en-US" sz="3600" b="1" dirty="0" smtClean="0">
              <a:solidFill>
                <a:schemeClr val="bg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 dirty="0" smtClean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กดขี่</a:t>
            </a:r>
            <a:r>
              <a:rPr lang="en-US" sz="3600" b="1" dirty="0" smtClean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 dirty="0" smtClean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คือ  การข่มให้อยู่ในอำนาจ</a:t>
            </a:r>
            <a:endParaRPr lang="en-US" sz="3600" b="1" dirty="0" smtClean="0">
              <a:solidFill>
                <a:schemeClr val="bg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 dirty="0" smtClean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ข่มเหง</a:t>
            </a:r>
            <a:r>
              <a:rPr lang="en-US" sz="3600" b="1" dirty="0" smtClean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 dirty="0" smtClean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คือ ใช้กำลังรังแก แกล้งทำความ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               </a:t>
            </a:r>
            <a:r>
              <a:rPr lang="th-TH" sz="3600" b="1" dirty="0" smtClean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เดือดร้อนให้ผู้อื่น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การกดขี่ หรือข่มเหงกันในการปฏิบัติราชการ</a:t>
            </a:r>
            <a:endParaRPr lang="en-US" sz="3600" b="1" dirty="0" smtClean="0">
              <a:solidFill>
                <a:schemeClr val="bg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endParaRPr lang="th-TH" sz="2800" b="1" dirty="0" smtClean="0">
              <a:solidFill>
                <a:schemeClr val="bg1"/>
              </a:solidFill>
              <a:cs typeface="JasmineUPC" pitchFamily="18" charset="-34"/>
            </a:endParaRPr>
          </a:p>
        </p:txBody>
      </p:sp>
      <p:sp>
        <p:nvSpPr>
          <p:cNvPr id="181252" name="ตัวยึดเนื้อหา 2"/>
          <p:cNvSpPr>
            <a:spLocks noGrp="1"/>
          </p:cNvSpPr>
          <p:nvPr>
            <p:ph type="title"/>
          </p:nvPr>
        </p:nvSpPr>
        <p:spPr>
          <a:xfrm>
            <a:off x="500063" y="304800"/>
            <a:ext cx="8358187" cy="1431925"/>
          </a:xfrm>
        </p:spPr>
        <p:txBody>
          <a:bodyPr/>
          <a:lstStyle/>
          <a:p>
            <a:pPr indent="914400"/>
            <a:r>
              <a:rPr lang="th-TH" sz="4000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๘๓(๗) ต้องไม่กระทำการอย่างใดที่เป็นการ            กลั่นแกล้ง กดขี่ หรือข่มเหงกันในการปฏิบัติราชการ</a:t>
            </a:r>
            <a:endParaRPr lang="en-US" sz="4000" dirty="0" smtClean="0"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500" y="596900"/>
            <a:ext cx="8358188" cy="6000750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th-TH" sz="36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๘๓(๘) ต้องไม่กระทำการอันเป็นการล่วงละเมิดหรือคุกคามทางเพศตามที่กำหนดในกฎ ก.พ.</a:t>
            </a:r>
            <a:endParaRPr lang="en-US" sz="3600" b="1" dirty="0" smtClean="0">
              <a:effectLst/>
              <a:latin typeface="JasmineUPC" pitchFamily="18" charset="-34"/>
              <a:cs typeface="JasmineUPC" pitchFamily="18" charset="-34"/>
            </a:endParaRPr>
          </a:p>
          <a:p>
            <a:pPr marL="342560" indent="-34256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</a:t>
            </a: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ingdings" pitchFamily="2" charset="2"/>
              </a:rPr>
              <a:t></a:t>
            </a: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 ล่วงละเมิดทางเพศ   คือ ล่วงเกิน, ฝ่าฝืนจารีต</a:t>
            </a:r>
          </a:p>
          <a:p>
            <a:pPr marL="342560" indent="-342560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        ประเพณี, ฝ่าฝืนกฎหมาย  เช่น</a:t>
            </a:r>
          </a:p>
          <a:p>
            <a:pPr marL="342560" indent="-342560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        การทำอนาจาร, ข่มขืนกระทำชำเรา</a:t>
            </a: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</a:t>
            </a:r>
          </a:p>
          <a:p>
            <a:pPr marL="342560" indent="-34256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</a:t>
            </a:r>
            <a:r>
              <a:rPr lang="th-TH" sz="3600" dirty="0" smtClean="0">
                <a:solidFill>
                  <a:srgbClr val="00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ingdings" pitchFamily="2" charset="2"/>
              </a:rPr>
              <a:t> </a:t>
            </a:r>
            <a:r>
              <a:rPr lang="th-TH" sz="3600" b="1" dirty="0" smtClean="0">
                <a:solidFill>
                  <a:srgbClr val="00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คุกคามทางเพศ คือ   ทำให้หวาดกลัว,</a:t>
            </a:r>
          </a:p>
          <a:p>
            <a:pPr marL="342560" indent="-342560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 smtClean="0">
                <a:solidFill>
                  <a:srgbClr val="00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        แสดงอำนาจด้วยกิริยา หรือวาจา                 </a:t>
            </a:r>
          </a:p>
          <a:p>
            <a:pPr marL="342560" indent="-342560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 smtClean="0">
                <a:solidFill>
                  <a:srgbClr val="00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        ให้หวาดกลัว</a:t>
            </a:r>
            <a:r>
              <a:rPr lang="th-TH" sz="3600" dirty="0" smtClean="0">
                <a:solidFill>
                  <a:srgbClr val="00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</a:t>
            </a:r>
          </a:p>
          <a:p>
            <a:pPr marL="342560" indent="-34256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   </a:t>
            </a:r>
            <a:r>
              <a:rPr lang="th-TH" altLang="zh-CN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กฎ ก.พ.ว่าด้วยการกระทำการอันเป็นการ</a:t>
            </a:r>
          </a:p>
          <a:p>
            <a:pPr marL="342560" indent="-34256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 ล่วงละเมิดหรือคุกคามทางเพศ พ.ศ.2553</a:t>
            </a:r>
            <a:endParaRPr lang="th-TH" sz="3600" b="1" u="sng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  <a:sym typeface="Webdings" pitchFamily="18" charset="2"/>
            </a:endParaRPr>
          </a:p>
          <a:p>
            <a:pPr marL="342560" indent="-342560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endParaRPr lang="th-TH" sz="36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25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500" y="0"/>
            <a:ext cx="8039100" cy="1052513"/>
          </a:xfrm>
        </p:spPr>
        <p:txBody>
          <a:bodyPr/>
          <a:lstStyle/>
          <a:p>
            <a:pPr>
              <a:defRPr/>
            </a:pPr>
            <a:r>
              <a:rPr lang="th-TH" altLang="zh-CN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</a:t>
            </a:r>
            <a:br>
              <a:rPr lang="th-TH" altLang="zh-CN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</a:br>
            <a:r>
              <a:rPr lang="th-TH" altLang="zh-CN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องค์ประกอบ</a:t>
            </a:r>
            <a:r>
              <a:rPr lang="th-TH" altLang="zh-CN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การละเมิดหรือคุกคามทางเพศ </a:t>
            </a:r>
            <a:r>
              <a:rPr lang="th-TH" altLang="zh-CN" dirty="0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/>
            </a:r>
            <a:br>
              <a:rPr lang="th-TH" altLang="zh-CN" dirty="0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75" y="785813"/>
            <a:ext cx="8072438" cy="5500687"/>
          </a:xfrm>
        </p:spPr>
        <p:txBody>
          <a:bodyPr/>
          <a:lstStyle/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4000" b="1" dirty="0" smtClean="0">
                <a:solidFill>
                  <a:srgbClr val="00FF00"/>
                </a:solidFill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   </a:t>
            </a:r>
            <a:r>
              <a:rPr lang="th-TH" altLang="zh-CN" sz="3600" b="1" dirty="0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1. กระทำการ ต่อข้าราชการ/ผู้ร่วมปฏิบัติราชการ 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2. เกิดขึ้นในหรือนอกสถานที่ราชการ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3. ผู้ถูกกระทำมิได้ยินยอม/เดือดร้อนรำคาญ 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FF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               </a:t>
            </a:r>
            <a:r>
              <a:rPr lang="th-TH" altLang="zh-CN" sz="3600" b="1" dirty="0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โดยกระทำการ ดังต่อไปนี้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FF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1. ด้วยการสัมผัสทางกายที่มีไปในทางเพศ เช่น จูบ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FF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    โอบกอด จับอวัยวะส่วนใดส่วนหนึ่ง เป็นต้น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FF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</a:t>
            </a:r>
            <a:r>
              <a:rPr lang="th-TH" altLang="zh-CN" sz="3600" b="1" dirty="0" smtClean="0">
                <a:solidFill>
                  <a:srgbClr val="FF66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2. ด้วยวาจาที่ส่อไปในทางเพศ เช่น วิพากษ์วิจารณ์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66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    ร่างกาย พูดหยอกล้อ พูดหยาบคาย เป็นต้น</a:t>
            </a:r>
            <a:endParaRPr lang="th-TH" sz="3600" b="1" dirty="0" smtClean="0">
              <a:solidFill>
                <a:srgbClr val="FF66FF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  <a:sym typeface="Webdings" pitchFamily="18" charset="2"/>
            </a:endParaRPr>
          </a:p>
          <a:p>
            <a:pPr>
              <a:defRPr/>
            </a:pPr>
            <a:endParaRPr lang="th-TH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90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813" y="1071563"/>
            <a:ext cx="8072437" cy="5072062"/>
          </a:xfrm>
        </p:spPr>
        <p:txBody>
          <a:bodyPr/>
          <a:lstStyle/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  </a:t>
            </a:r>
            <a:r>
              <a:rPr lang="th-TH" altLang="zh-CN" sz="3600" b="1" dirty="0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๓. ด้วยอากัปกิริยาที่ส่อไปในทางเพศ เช่น การ               ใช้สายตาลวนลาม การทำสัญญาณ หรือ  สัญลักษณ์ใดๆ เป็นต้น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99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 ๔. แสดงหรือสื่อสารด้วยวิธีการใด ที่ส่อไปใน ทางเพศ  เช่น แสดงรูปลามกอนาจาร ส่งจดหมาย ข้อความ หรือ การสื่อสารรูปแบบอื่น เป็นต้น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 </a:t>
            </a:r>
            <a:r>
              <a:rPr lang="th-TH" altLang="zh-CN" sz="3600" b="1" dirty="0" smtClean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๕. แสดงพฤติกรรมอื่นใดที่ส่อไปในทางเพศ ซึ่งผู้ถูกกระทำไม่พึงประสงค์หรือเดือดร้อนรำคาญ</a:t>
            </a:r>
            <a:endParaRPr lang="th-TH" sz="3600" b="1" dirty="0" smtClean="0">
              <a:solidFill>
                <a:srgbClr val="00FF00"/>
              </a:solidFill>
              <a:latin typeface="JasmineUPC" pitchFamily="18" charset="-34"/>
              <a:cs typeface="JasmineUPC" pitchFamily="18" charset="-34"/>
              <a:sym typeface="Webdings" pitchFamily="18" charset="2"/>
            </a:endParaRPr>
          </a:p>
          <a:p>
            <a:pPr>
              <a:defRPr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12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-214313" y="214313"/>
            <a:ext cx="9144001" cy="2000250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มาตรา ๘๓(๙) ต้องไม่ดูหมิ่น เหยียดหยาม กดขี่ </a:t>
            </a: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หรือข่มเหงประชาชนผู้ติดต่อราชการ</a:t>
            </a:r>
            <a:endParaRPr lang="en-US" sz="4000" b="1" dirty="0" smtClean="0"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>
              <a:defRPr/>
            </a:pPr>
            <a:endParaRPr lang="th-TH" dirty="0"/>
          </a:p>
        </p:txBody>
      </p:sp>
      <p:sp>
        <p:nvSpPr>
          <p:cNvPr id="185347" name="Rectangle 1"/>
          <p:cNvSpPr>
            <a:spLocks noChangeArrowheads="1"/>
          </p:cNvSpPr>
          <p:nvPr/>
        </p:nvSpPr>
        <p:spPr bwMode="auto">
          <a:xfrm>
            <a:off x="1071563" y="1500188"/>
            <a:ext cx="7429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</a:t>
            </a:r>
            <a:r>
              <a:rPr lang="en-US" sz="3600" b="1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ดูหมิ่น</a:t>
            </a:r>
            <a:r>
              <a:rPr lang="en-US" sz="3600" b="1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หมายถึง สบประมาท ดูถูกว่าไม่ดี</a:t>
            </a:r>
            <a:endParaRPr lang="en-US" sz="3600" b="1">
              <a:solidFill>
                <a:srgbClr val="FFFF00"/>
              </a:solidFill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</a:t>
            </a:r>
            <a:r>
              <a:rPr lang="en-US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เหยียดหยาม</a:t>
            </a:r>
            <a:r>
              <a:rPr lang="en-US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หมายถึง ดูหมิ่น ดูถูกหรือ  </a:t>
            </a:r>
          </a:p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รังเกียจโดยเหยียดให้ต่ำลง เช่น เหยียดหยาม</a:t>
            </a:r>
          </a:p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 คนลงเป็นสัตว์</a:t>
            </a:r>
            <a:endParaRPr lang="en-US" sz="3600" b="1">
              <a:solidFill>
                <a:srgbClr val="00FF00"/>
              </a:solidFill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r>
              <a:rPr lang="en-US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</a:t>
            </a:r>
            <a:r>
              <a:rPr lang="en-US" sz="3600" b="1">
                <a:solidFill>
                  <a:srgbClr val="FFC0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>
                <a:solidFill>
                  <a:srgbClr val="FFC0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กดขี่</a:t>
            </a:r>
            <a:r>
              <a:rPr lang="en-US" sz="3600" b="1">
                <a:solidFill>
                  <a:srgbClr val="FFC0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>
                <a:solidFill>
                  <a:srgbClr val="FFC0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หมายถึง ข่มให้อยู่ในอำนาจของตน             </a:t>
            </a:r>
          </a:p>
          <a:p>
            <a:r>
              <a:rPr lang="th-TH" sz="3600" b="1">
                <a:solidFill>
                  <a:srgbClr val="FFC0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ใช้อำนาจบังคับเอา แสดงอำนาจเอา</a:t>
            </a:r>
            <a:endParaRPr lang="en-US" sz="3600" b="1">
              <a:solidFill>
                <a:srgbClr val="FFC000"/>
              </a:solidFill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</a:t>
            </a:r>
            <a:r>
              <a:rPr lang="en-US" sz="3600" b="1">
                <a:solidFill>
                  <a:srgbClr val="00B0F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>
                <a:solidFill>
                  <a:srgbClr val="00B0F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ข่มเหง</a:t>
            </a:r>
            <a:r>
              <a:rPr lang="en-US" sz="3600" b="1">
                <a:solidFill>
                  <a:srgbClr val="00B0F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>
                <a:solidFill>
                  <a:srgbClr val="00B0F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หมายถึง ใช้กำลังรังแก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Oval 2"/>
          <p:cNvSpPr>
            <a:spLocks noChangeArrowheads="1"/>
          </p:cNvSpPr>
          <p:nvPr/>
        </p:nvSpPr>
        <p:spPr bwMode="auto">
          <a:xfrm>
            <a:off x="914400" y="457200"/>
            <a:ext cx="7315200" cy="6096000"/>
          </a:xfrm>
          <a:prstGeom prst="ellipse">
            <a:avLst/>
          </a:prstGeom>
          <a:noFill/>
          <a:ln w="1809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371" name="Oval 3"/>
          <p:cNvSpPr>
            <a:spLocks noChangeArrowheads="1"/>
          </p:cNvSpPr>
          <p:nvPr/>
        </p:nvSpPr>
        <p:spPr bwMode="auto">
          <a:xfrm>
            <a:off x="2571750" y="357188"/>
            <a:ext cx="3643313" cy="1285875"/>
          </a:xfrm>
          <a:prstGeom prst="ellipse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00250" y="214313"/>
            <a:ext cx="4286250" cy="1357312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0" dirty="0" smtClean="0">
                <a:solidFill>
                  <a:schemeClr val="hlink"/>
                </a:solidFill>
              </a:rPr>
              <a:t>         </a:t>
            </a:r>
            <a:r>
              <a:rPr lang="th-TH" sz="7200" dirty="0" smtClean="0">
                <a:solidFill>
                  <a:schemeClr val="hlink"/>
                </a:solidFill>
              </a:rPr>
              <a:t>มาตรา ๘๕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2357438"/>
            <a:ext cx="7286625" cy="3071812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1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การกระทำผิดวินัยในลักษณะดังต่อไปนี้ เป็นความผิดวินัยอย่างร้ายแรง</a:t>
            </a:r>
            <a:endParaRPr lang="en-US" sz="6000" b="1" dirty="0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endParaRPr lang="th-TH" sz="60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r>
              <a:rPr lang="th-TH" sz="6000" b="1" dirty="0" smtClean="0">
                <a:solidFill>
                  <a:srgbClr val="F2F2F2"/>
                </a:solidFill>
                <a:effectLst/>
                <a:latin typeface="Browallia New" pitchFamily="34" charset="-34"/>
                <a:sym typeface="Wingdings" pitchFamily="2" charset="2"/>
              </a:rPr>
              <a:t>  </a:t>
            </a:r>
            <a:endParaRPr lang="th-TH" sz="6000" b="1" dirty="0" smtClean="0">
              <a:solidFill>
                <a:srgbClr val="00FF00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428750" y="4500563"/>
            <a:ext cx="7500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  <a:defRPr/>
            </a:pPr>
            <a:endParaRPr lang="th-TH" sz="36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ngsana New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00125" y="500063"/>
            <a:ext cx="7543800" cy="314325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๘๕(๑) ปฏิบัติหรือละเว้นการปฏิบัติหน้าที่ราชการโดยมิชอบเพื่อ ให้เกิดความเสียหายอย่างร้ายแรงแก่ผู้หนึ่งผู้ใด หรือ</a:t>
            </a: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66FF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ปฏิบัติหรือละเว้นการปฏิบัติหน้าที่ราชการโดยทุจริต</a:t>
            </a:r>
            <a:endParaRPr lang="en-US" sz="4000" b="1" dirty="0" smtClean="0">
              <a:solidFill>
                <a:srgbClr val="FF66FF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87395" name="สี่เหลี่ยมผืนผ้า 4"/>
          <p:cNvSpPr>
            <a:spLocks noChangeArrowheads="1"/>
          </p:cNvSpPr>
          <p:nvPr/>
        </p:nvSpPr>
        <p:spPr bwMode="auto">
          <a:xfrm>
            <a:off x="1000125" y="3714750"/>
            <a:ext cx="7500938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1363" lvl="1" indent="-284163">
              <a:lnSpc>
                <a:spcPct val="65000"/>
              </a:lnSpc>
              <a:spcBef>
                <a:spcPct val="20000"/>
              </a:spcBef>
            </a:pPr>
            <a:r>
              <a:rPr lang="th-TH" sz="4800" b="1">
                <a:solidFill>
                  <a:srgbClr val="00FF00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ประมวลกฎหมายอาญา  </a:t>
            </a:r>
            <a:r>
              <a:rPr lang="en-US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โดยทุจริต</a:t>
            </a:r>
            <a:r>
              <a:rPr lang="en-US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”</a:t>
            </a:r>
            <a:endParaRPr lang="th-TH" sz="3600" b="1">
              <a:solidFill>
                <a:srgbClr val="00FF00"/>
              </a:solidFill>
              <a:latin typeface="JasmineUPC" pitchFamily="18" charset="-34"/>
              <a:cs typeface="JasmineUPC" pitchFamily="18" charset="-34"/>
            </a:endParaRPr>
          </a:p>
          <a:p>
            <a:pPr marL="741363" lvl="1" indent="-284163">
              <a:lnSpc>
                <a:spcPct val="65000"/>
              </a:lnSpc>
              <a:spcBef>
                <a:spcPct val="20000"/>
              </a:spcBef>
            </a:pPr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หมายถึง  เพื่อ แสวงหาประโยชน์ที่มิควร</a:t>
            </a:r>
          </a:p>
          <a:p>
            <a:pPr marL="741363" lvl="1" indent="-284163">
              <a:lnSpc>
                <a:spcPct val="65000"/>
              </a:lnSpc>
              <a:spcBef>
                <a:spcPct val="20000"/>
              </a:spcBef>
            </a:pPr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ได้โดยชอบด้วยกฎหมายสำหรับตนเอง </a:t>
            </a:r>
          </a:p>
          <a:p>
            <a:pPr marL="741363" lvl="1" indent="-284163">
              <a:lnSpc>
                <a:spcPct val="65000"/>
              </a:lnSpc>
              <a:spcBef>
                <a:spcPct val="20000"/>
              </a:spcBef>
            </a:pPr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หรือผู้อื่น</a:t>
            </a:r>
            <a:endParaRPr lang="th-TH" sz="3600">
              <a:solidFill>
                <a:srgbClr val="00FF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34925"/>
            <a:ext cx="7062788" cy="133826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th-TH" sz="6600" smtClean="0">
                <a:solidFill>
                  <a:srgbClr val="FF0000"/>
                </a:solidFill>
                <a:effectLst/>
              </a:rPr>
              <a:t>อำนาจ/หน้าที่ราชการ..เกิดจาก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238" y="931863"/>
            <a:ext cx="5727700" cy="5737225"/>
          </a:xfrm>
          <a:solidFill>
            <a:srgbClr val="000066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  <a:effectLst/>
                <a:cs typeface="KodchiangUPC" pitchFamily="18" charset="-34"/>
              </a:rPr>
              <a:t> </a:t>
            </a:r>
            <a:r>
              <a:rPr lang="en-US" sz="4400" b="1" dirty="0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1</a:t>
            </a:r>
            <a:r>
              <a:rPr lang="th-TH" sz="3600" b="1" dirty="0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. มาตรฐานกำหนดตำแหน่ง เช่น</a:t>
            </a:r>
            <a:r>
              <a:rPr lang="en-US" sz="3600" b="1" dirty="0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th-TH" sz="3600" b="1" dirty="0" smtClean="0">
              <a:solidFill>
                <a:srgbClr val="00FF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h-TH" sz="3600" b="1" dirty="0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 นายแพทย์/พยาบาล/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3600" b="1" dirty="0" smtClean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2. </a:t>
            </a:r>
            <a:r>
              <a:rPr lang="th-TH" sz="3600" b="1" dirty="0" smtClean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กฎหมายกำหนดไว้</a:t>
            </a:r>
            <a:r>
              <a:rPr lang="en-US" sz="3600" b="1" dirty="0" smtClean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3600" b="1" dirty="0" smtClean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เช่น  พ.ร.บ.ยา/พ.ร.บ.ระเบียบข้าราชการ</a:t>
            </a:r>
            <a:r>
              <a:rPr lang="th-TH" sz="3600" b="1" dirty="0" err="1" smtClean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พลเรือน</a:t>
            </a:r>
            <a:endParaRPr lang="th-TH" sz="3600" b="1" dirty="0" smtClean="0">
              <a:solidFill>
                <a:srgbClr val="FF33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3. 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มีคำสั่ง/มีการมอบหมายโดยผู้บังคับบัญชา </a:t>
            </a: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เ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ช่น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คณะกรรมการตรวจรับพัสดุ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4. </a:t>
            </a:r>
            <a:r>
              <a:rPr lang="th-TH" sz="3600" b="1" dirty="0" smtClean="0">
                <a:solidFill>
                  <a:srgbClr val="00B0F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พฤตินัยปฏิบัติ</a:t>
            </a:r>
            <a:endParaRPr lang="th-TH" sz="3600" b="1" dirty="0">
              <a:solidFill>
                <a:srgbClr val="00B0F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374736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6000" smtClean="0">
                <a:latin typeface="Times New Roman" pitchFamily="18" charset="0"/>
                <a:cs typeface="KodchiangUPC" pitchFamily="18" charset="-34"/>
              </a:rPr>
              <a:t> 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  <a:defRPr/>
            </a:pP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Kodchiang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Kodchiang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6000" b="1" dirty="0" smtClean="0">
                <a:latin typeface="JasmineUPC" pitchFamily="18" charset="-34"/>
                <a:cs typeface="JasmineUPC" pitchFamily="18" charset="-34"/>
              </a:rPr>
              <a:t>       </a:t>
            </a:r>
            <a:r>
              <a:rPr lang="th-TH" sz="6000" b="1" u="sng" dirty="0" smtClean="0">
                <a:latin typeface="JasmineUPC" pitchFamily="18" charset="-34"/>
                <a:cs typeface="JasmineUPC" pitchFamily="18" charset="-34"/>
              </a:rPr>
              <a:t>การตรวจสอบข้อเท็จจริง</a:t>
            </a:r>
            <a:r>
              <a:rPr lang="th-TH" sz="6000" b="1" dirty="0" smtClean="0">
                <a:latin typeface="JasmineUPC" pitchFamily="18" charset="-34"/>
                <a:cs typeface="JasmineUPC" pitchFamily="18" charset="-34"/>
              </a:rPr>
              <a:t>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6000" b="1" dirty="0" smtClean="0">
                <a:latin typeface="JasmineUPC" pitchFamily="18" charset="-34"/>
                <a:cs typeface="JasmineUPC" pitchFamily="18" charset="-34"/>
              </a:rPr>
              <a:t>                </a:t>
            </a:r>
            <a:r>
              <a:rPr lang="th-TH" sz="4800" b="1" dirty="0" smtClean="0"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800" b="1" dirty="0" smtClean="0">
                <a:latin typeface="JasmineUPC" pitchFamily="18" charset="-34"/>
                <a:cs typeface="JasmineUPC" pitchFamily="18" charset="-34"/>
              </a:rPr>
              <a:t>Check the </a:t>
            </a:r>
            <a:r>
              <a:rPr lang="en-US" sz="4800" b="1" dirty="0" err="1" smtClean="0">
                <a:latin typeface="JasmineUPC" pitchFamily="18" charset="-34"/>
                <a:cs typeface="JasmineUPC" pitchFamily="18" charset="-34"/>
              </a:rPr>
              <a:t>fack</a:t>
            </a:r>
            <a:r>
              <a:rPr lang="th-TH" sz="4800" b="1" dirty="0" smtClean="0">
                <a:latin typeface="JasmineUPC" pitchFamily="18" charset="-34"/>
                <a:cs typeface="JasmineUPC" pitchFamily="18" charset="-34"/>
              </a:rPr>
              <a:t>)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6000" b="1" dirty="0" smtClean="0"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800" b="1" dirty="0" smtClean="0">
                <a:latin typeface="JasmineUPC" pitchFamily="18" charset="-34"/>
                <a:cs typeface="JasmineUPC" pitchFamily="18" charset="-34"/>
              </a:rPr>
              <a:t>คือ การตรวจสอบหาความจริงเพื่อจะทราบ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800" b="1" dirty="0" smtClean="0">
                <a:latin typeface="JasmineUPC" pitchFamily="18" charset="-34"/>
                <a:cs typeface="JasmineUPC" pitchFamily="18" charset="-34"/>
              </a:rPr>
              <a:t>            รายละเอียดในเบื้องต้น </a:t>
            </a:r>
          </a:p>
        </p:txBody>
      </p:sp>
    </p:spTree>
    <p:extLst>
      <p:ext uri="{BB962C8B-B14F-4D97-AF65-F5344CB8AC3E}">
        <p14:creationId xmlns:p14="http://schemas.microsoft.com/office/powerpoint/2010/main" val="405476783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813" y="404813"/>
            <a:ext cx="7758112" cy="5715000"/>
          </a:xfrm>
        </p:spPr>
        <p:txBody>
          <a:bodyPr/>
          <a:lstStyle/>
          <a:p>
            <a:r>
              <a:rPr lang="en-US" sz="3400" b="1" smtClean="0">
                <a:solidFill>
                  <a:srgbClr val="FFFF00"/>
                </a:solidFill>
                <a:effectLst/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4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คำว่า </a:t>
            </a:r>
            <a:r>
              <a:rPr lang="en-US" sz="34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4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มิชอบ</a:t>
            </a:r>
            <a:r>
              <a:rPr lang="en-US" sz="34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4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หมายความว่า ไม่เป็นไปตามกฎหมาย ระเบียบของทางราชการ คำสั่งของผู้บังคับบัญชา มติคณะรัฐมนตรี  ระเบียบแบบแผนของทางราชการ หรือตามทำนองคลองธรรม คือไม่เป็นไปตามทางที่ถูกที่ควร</a:t>
            </a:r>
            <a:endParaRPr lang="en-US" sz="3400" b="1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r>
              <a:rPr lang="th-TH" sz="3400" b="1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คำว่า </a:t>
            </a:r>
            <a:r>
              <a:rPr lang="en-US" sz="3400" b="1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400" b="1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การปฏิบัติหน้าที่ราชการโดยมิชอบ</a:t>
            </a:r>
            <a:r>
              <a:rPr lang="en-US" sz="3400" b="1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400" b="1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หมายความถึงการเรียกค่าตอบแทนโดยมิชอบในการปฏิบัติหรือเพื่อจะปฏิบัติหน้าที่ราชการ แม้เนื้อหาการปฏิบัติหน้าที่จะเป็นไปโดยถูกต้อง</a:t>
            </a:r>
            <a:endParaRPr lang="en-US" sz="3400" b="1" smtClean="0">
              <a:solidFill>
                <a:srgbClr val="00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r>
              <a:rPr lang="th-TH" sz="3400" b="1" smtClean="0">
                <a:effectLst/>
                <a:latin typeface="JasmineUPC" pitchFamily="18" charset="-34"/>
                <a:cs typeface="JasmineUPC" pitchFamily="18" charset="-34"/>
              </a:rPr>
              <a:t>คำว่า </a:t>
            </a:r>
            <a:r>
              <a:rPr lang="en-US" sz="3400" b="1" smtClean="0"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400" b="1" smtClean="0">
                <a:effectLst/>
                <a:latin typeface="JasmineUPC" pitchFamily="18" charset="-34"/>
                <a:cs typeface="JasmineUPC" pitchFamily="18" charset="-34"/>
              </a:rPr>
              <a:t>ประโยชน์ที่มิควรได้</a:t>
            </a:r>
            <a:r>
              <a:rPr lang="en-US" sz="3400" b="1" smtClean="0"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400" b="1" smtClean="0">
                <a:effectLst/>
                <a:latin typeface="JasmineUPC" pitchFamily="18" charset="-34"/>
                <a:cs typeface="JasmineUPC" pitchFamily="18" charset="-34"/>
              </a:rPr>
              <a:t> หมายถึง ประโยชน์ที่ไม่มีสิทธิโดยชอบธรรมที่จะได้รับ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75" y="500063"/>
            <a:ext cx="7686675" cy="53578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4400" b="1" smtClean="0">
                <a:solidFill>
                  <a:srgbClr val="FF66FF"/>
                </a:solidFill>
                <a:effectLst/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3600" b="1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คำว่า </a:t>
            </a:r>
            <a:r>
              <a:rPr lang="en-US" sz="3600" b="1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เพื่อ</a:t>
            </a:r>
            <a:r>
              <a:rPr lang="en-US" sz="3600" b="1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600" b="1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  ให้เกิดความเสียหายอย่างร้ายแรงแก่ผู้หนึ่งผู้ใด</a:t>
            </a:r>
          </a:p>
          <a:p>
            <a:pPr>
              <a:buFont typeface="Wingdings" pitchFamily="2" charset="2"/>
              <a:buNone/>
            </a:pPr>
            <a:r>
              <a:rPr lang="th-TH" sz="3600" b="1" smtClean="0">
                <a:effectLst/>
                <a:latin typeface="JasmineUPC" pitchFamily="18" charset="-34"/>
                <a:cs typeface="JasmineUPC" pitchFamily="18" charset="-34"/>
              </a:rPr>
              <a:t>      หมายถึง </a:t>
            </a:r>
            <a:r>
              <a:rPr lang="th-TH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ผู้กระทำมีเจตนาให้เกิดความเสียหายอย่างร้ายแรง แม้ผลของการกระทำจะยังมิได้เกิดขึ้น เช่น พยาบาลวิชาชีพปฏิบัติการ กำลังนำยาพิษจะไปฉีดให้ผู้ป่วยซึ่งโกรธเคืองกัน แต่ยังไม่ทันได้    ฉีดถูกจับได้เสียก่อน ถือว่า เพื่อให้เกิดความเสียหายอย่างร้ายแรงแล้ว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786813" cy="1431925"/>
          </a:xfrm>
        </p:spPr>
        <p:txBody>
          <a:bodyPr/>
          <a:lstStyle/>
          <a:p>
            <a:pPr algn="ctr">
              <a:defRPr/>
            </a:pPr>
            <a:r>
              <a:rPr lang="th-TH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  <a:t/>
            </a:r>
            <a:br>
              <a:rPr lang="th-TH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  <a:t>มติ ค.ร.ม.เมื่อวันที่ 21 ธ.ค.2536</a:t>
            </a:r>
            <a:r>
              <a:rPr lang="th-TH" sz="4800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                   </a:t>
            </a:r>
            <a:br>
              <a:rPr lang="th-TH" sz="4800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th-TH" sz="4800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0205/ว 234 </a:t>
            </a:r>
            <a:r>
              <a:rPr lang="th-TH" sz="4800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ลว.</a:t>
            </a:r>
            <a:r>
              <a:rPr lang="th-TH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24 ธ.ค.2536)</a:t>
            </a:r>
            <a:r>
              <a:rPr lang="th-TH" dirty="0" smtClean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  <a:t/>
            </a:r>
            <a:br>
              <a:rPr lang="th-TH" dirty="0" smtClean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2071688"/>
            <a:ext cx="7543800" cy="38766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-  การลงโทษผู้กระทำผิดวินัยฐานทุจริต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en-US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ควรลงโทษเป็นไล่ออกจากราชการ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- การนำเงินที่ทุจริตไปแล้วมาคืนมีเหตุ          </a:t>
            </a:r>
            <a:r>
              <a:rPr lang="en-US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อันควรปรานีอื่นใด ไม่เป็นเหตุ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en-US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ลดหย่อนโทษเป็นปลดออกจากราชการ</a:t>
            </a:r>
          </a:p>
          <a:p>
            <a:pPr>
              <a:defRPr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2214563"/>
            <a:ext cx="7715250" cy="4214812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 การละทิ้งหน้าที่ราชการไม่จำกัดเวลามากน้อย</a:t>
            </a:r>
            <a:endParaRPr lang="en-US" sz="3600" b="1" dirty="0" smtClean="0">
              <a:solidFill>
                <a:srgbClr val="0000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sz="3600" b="1" dirty="0" smtClean="0">
                <a:solidFill>
                  <a:srgbClr val="C00000"/>
                </a:solidFill>
                <a:effectLst/>
                <a:latin typeface="JasmineUPC" pitchFamily="18" charset="-34"/>
                <a:cs typeface="JasmineUPC" pitchFamily="18" charset="-34"/>
              </a:rPr>
              <a:t> โดยไม่มีเหตุผลอันสมควร นั้น พิจารณาจากพฤติการณ์ สาเหตุ และเหตุผลความจำเป็น           ถึงขนาดที่จะต้องละทิ้งหน้าที่ราชการ</a:t>
            </a:r>
            <a:endParaRPr lang="en-US" sz="3600" b="1" dirty="0" smtClean="0">
              <a:solidFill>
                <a:srgbClr val="C000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sz="3600" b="1" dirty="0" smtClean="0">
                <a:solidFill>
                  <a:srgbClr val="002060"/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effectLst/>
                <a:latin typeface="JasmineUPC" pitchFamily="18" charset="-34"/>
                <a:cs typeface="JasmineUPC" pitchFamily="18" charset="-34"/>
              </a:rPr>
              <a:t>เกิดความเสียหายแก่ราชการอย่างร้ายแรง</a:t>
            </a:r>
            <a:endParaRPr lang="en-US" sz="3600" b="1" dirty="0" smtClean="0">
              <a:solidFill>
                <a:schemeClr val="bg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chemeClr val="bg1"/>
                </a:solidFill>
                <a:effectLst/>
                <a:latin typeface="JasmineUPC" pitchFamily="18" charset="-34"/>
                <a:cs typeface="JasmineUPC" pitchFamily="18" charset="-34"/>
              </a:rPr>
              <a:t>   และเป็นผลโดยตรงจากการละทิ้งหน้าที่ราชการนั้น</a:t>
            </a:r>
            <a:endParaRPr lang="en-US" sz="3600" b="1" dirty="0" smtClean="0">
              <a:solidFill>
                <a:schemeClr val="bg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th-TH" sz="3600" b="1" dirty="0" smtClean="0">
              <a:solidFill>
                <a:srgbClr val="002060"/>
              </a:solidFill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 bwMode="auto">
          <a:xfrm>
            <a:off x="357158" y="214313"/>
            <a:ext cx="8715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>
              <a:buFont typeface="Wingdings" pitchFamily="2" charset="2"/>
              <a:buNone/>
              <a:defRPr/>
            </a:pPr>
            <a:r>
              <a:rPr lang="th-TH" sz="4000" b="1" kern="0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๘๕(๒) ละทิ้ง หรือทอดทิ้งหน้าที่ราชการ โดย            </a:t>
            </a:r>
          </a:p>
          <a:p>
            <a:pPr indent="914400">
              <a:buFont typeface="Wingdings" pitchFamily="2" charset="2"/>
              <a:buNone/>
              <a:defRPr/>
            </a:pPr>
            <a:r>
              <a:rPr lang="th-TH" sz="4000" b="1" kern="0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ไม่มีเหตุผลอันสมควร  เป็นเหตุให้เสียหาย             </a:t>
            </a:r>
          </a:p>
          <a:p>
            <a:pPr indent="914400">
              <a:buFont typeface="Wingdings" pitchFamily="2" charset="2"/>
              <a:buNone/>
              <a:defRPr/>
            </a:pPr>
            <a:r>
              <a:rPr lang="th-TH" sz="4000" b="1" kern="0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แก่ราชการอย่างร้ายแรง</a:t>
            </a:r>
            <a:endParaRPr lang="en-US" sz="4000" b="1" kern="0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 noGrp="1"/>
          </p:cNvSpPr>
          <p:nvPr>
            <p:ph type="ctrTitle"/>
          </p:nvPr>
        </p:nvSpPr>
        <p:spPr>
          <a:xfrm>
            <a:off x="71438" y="357188"/>
            <a:ext cx="9286875" cy="2143125"/>
          </a:xfrm>
        </p:spPr>
        <p:txBody>
          <a:bodyPr anchor="t"/>
          <a:lstStyle/>
          <a:p>
            <a:pPr indent="914400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</a:t>
            </a:r>
            <a:r>
              <a:rPr lang="th-TH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๘๕(๓) ละทิ้งหน้าที่ หรือทอดทิ้งหน้าที่ในคราวเดียวกัน</a:t>
            </a:r>
            <a:br>
              <a:rPr lang="th-TH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r>
              <a:rPr lang="th-TH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เป็น เวลาเกินสิบห้าวันโดยไม่มีเหตุอันสมควร หรือ</a:t>
            </a:r>
            <a:br>
              <a:rPr lang="th-TH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r>
              <a:rPr lang="th-TH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โดยมีพฤติการณ์อันแสดงถึงความจงใจไม่ปฏิบัติตาม</a:t>
            </a:r>
            <a:br>
              <a:rPr lang="th-TH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r>
              <a:rPr lang="th-TH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ระเบียบของทางราชการ</a:t>
            </a:r>
            <a:r>
              <a:rPr lang="en-US" sz="3600" dirty="0" smtClean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endParaRPr lang="th-TH" sz="4000" dirty="0" smtClean="0">
              <a:solidFill>
                <a:srgbClr val="FFFF00"/>
              </a:solidFill>
              <a:effectLst/>
              <a:latin typeface="JasmineUPC" pitchFamily="18" charset="-34"/>
              <a:ea typeface="+mn-ea"/>
              <a:cs typeface="JasmineUPC" pitchFamily="18" charset="-34"/>
            </a:endParaRPr>
          </a:p>
        </p:txBody>
      </p:sp>
      <p:sp>
        <p:nvSpPr>
          <p:cNvPr id="196611" name="Rectangle 1"/>
          <p:cNvSpPr>
            <a:spLocks noChangeArrowheads="1"/>
          </p:cNvSpPr>
          <p:nvPr/>
        </p:nvSpPr>
        <p:spPr bwMode="auto">
          <a:xfrm>
            <a:off x="857250" y="2554288"/>
            <a:ext cx="76438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การละทิ้งหน้าที่ราชการต่อเนื่องโดยไม่ได้มาหรือไม่ได้อยู่ปฏิบัติหน้าที่ราชการเลยเป็นเวลาเกิน 15 วัน คือตั้งแต่ 15 วันครึ่ง ขึ้นไป</a:t>
            </a:r>
            <a:endParaRPr lang="en-US" sz="3600" b="1" dirty="0">
              <a:solidFill>
                <a:srgbClr val="FFFFFF"/>
              </a:solidFill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การนับวันละทิ้งหน้าที่ราชการในกรณีที่</a:t>
            </a: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มีวันหยุดราชการ</a:t>
            </a: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อยู่ในช่วงกลางของเวลา ต้องนับวันหยุดราชการนั้นเป็นวันละทิ้งหน้าที่ติดต่อในคราวเดียวกันด้วย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786813" cy="1431925"/>
          </a:xfrm>
        </p:spPr>
        <p:txBody>
          <a:bodyPr/>
          <a:lstStyle/>
          <a:p>
            <a:pPr algn="ctr">
              <a:defRPr/>
            </a:pPr>
            <a:r>
              <a:rPr lang="th-TH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  <a:t/>
            </a:r>
            <a:br>
              <a:rPr lang="th-TH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  <a:t>มติ ค.ร.ม.เมื่อวันที่ 21 ธ.ค.2536</a:t>
            </a:r>
            <a:r>
              <a:rPr lang="th-TH" sz="4800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                   </a:t>
            </a:r>
            <a:br>
              <a:rPr lang="th-TH" sz="4800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th-TH" sz="4800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0205/ว 234 </a:t>
            </a:r>
            <a:r>
              <a:rPr lang="th-TH" sz="4800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ลว.</a:t>
            </a:r>
            <a:r>
              <a:rPr lang="th-TH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24 ธ.ค.2536)</a:t>
            </a:r>
            <a:r>
              <a:rPr lang="th-TH" dirty="0" smtClean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  <a:t/>
            </a:r>
            <a:br>
              <a:rPr lang="th-TH" dirty="0" smtClean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643063"/>
            <a:ext cx="8286750" cy="49291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-  การลงโทษผู้กระทำผิดวินัยกรณีละทิ้งหน้าที่        ละทิ้งติดต่อในคราวเดียวกันเกินกว่า </a:t>
            </a:r>
            <a:r>
              <a:rPr lang="en-US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15 </a:t>
            </a:r>
            <a:r>
              <a:rPr lang="th-TH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วัน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โดยไม่มีเหตุผลอันสมควร 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และไม่กลับมาอีกเลย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en-US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ควรลงโทษเป็นไล่ออกจากราชการ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- การมีเหตุอันควรปรานีอื่นใด ไม่เป็นเหตุ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en-US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ลดหย่อนโทษเป็นปลดออกจากราชการ</a:t>
            </a:r>
          </a:p>
          <a:p>
            <a:pPr>
              <a:defRPr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85750" y="214313"/>
            <a:ext cx="914400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14400">
              <a:buFont typeface="Wingdings" pitchFamily="2" charset="2"/>
              <a:buNone/>
              <a:defRPr/>
            </a:pPr>
            <a:r>
              <a:rPr lang="th-TH" sz="4400" b="1" kern="0" dirty="0">
                <a:solidFill>
                  <a:srgbClr val="FFFF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ม.๘๕(๔) กระทำการอันได้ชื่อว่า</a:t>
            </a:r>
          </a:p>
          <a:p>
            <a:pPr indent="914400">
              <a:buFont typeface="Wingdings" pitchFamily="2" charset="2"/>
              <a:buNone/>
              <a:defRPr/>
            </a:pPr>
            <a:r>
              <a:rPr lang="th-TH" sz="4400" b="1" kern="0" dirty="0">
                <a:solidFill>
                  <a:srgbClr val="FFFF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    เป็นผู้ประพฤติชั่วอย่างร้ายแรง</a:t>
            </a:r>
            <a:endParaRPr lang="en-US" sz="4400" b="1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97635" name="Line 5"/>
          <p:cNvSpPr>
            <a:spLocks noChangeShapeType="1"/>
          </p:cNvSpPr>
          <p:nvPr/>
        </p:nvSpPr>
        <p:spPr bwMode="auto">
          <a:xfrm>
            <a:off x="214313" y="2643188"/>
            <a:ext cx="8715375" cy="46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357188" y="1714500"/>
            <a:ext cx="9715501" cy="1181100"/>
          </a:xfrm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4800" b="0" dirty="0" smtClean="0">
                <a:solidFill>
                  <a:schemeClr val="tx1">
                    <a:lumMod val="95000"/>
                  </a:schemeClr>
                </a:solidFill>
                <a:effectLst/>
                <a:cs typeface="JasmineUPC" pitchFamily="18" charset="-34"/>
              </a:rPr>
              <a:t>      </a:t>
            </a:r>
            <a:r>
              <a:rPr lang="th-TH" sz="4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itchFamily="18" charset="-34"/>
              </a:rPr>
              <a:t>องค์ประกอบการประพฤติชั่วอย่างร้ายแรง </a:t>
            </a:r>
          </a:p>
        </p:txBody>
      </p:sp>
      <p:sp>
        <p:nvSpPr>
          <p:cNvPr id="197637" name="สี่เหลี่ยมผืนผ้า 7"/>
          <p:cNvSpPr>
            <a:spLocks noChangeArrowheads="1"/>
          </p:cNvSpPr>
          <p:nvPr/>
        </p:nvSpPr>
        <p:spPr bwMode="auto">
          <a:xfrm>
            <a:off x="357188" y="2928938"/>
            <a:ext cx="864393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eaLnBrk="1" hangingPunct="1">
              <a:buFont typeface="Wingdings" pitchFamily="2" charset="2"/>
              <a:buNone/>
            </a:pPr>
            <a:r>
              <a:rPr lang="th-TH" altLang="en-US" sz="4000" b="1">
                <a:solidFill>
                  <a:srgbClr val="000000"/>
                </a:solidFill>
              </a:rPr>
              <a:t>    </a:t>
            </a:r>
            <a:r>
              <a:rPr lang="th-TH" altLang="en-US" sz="4000" b="1"/>
              <a:t>1.  </a:t>
            </a:r>
            <a:r>
              <a:rPr lang="th-TH" altLang="en-US" sz="4000" b="1">
                <a:latin typeface="JasmineUPC" pitchFamily="18" charset="-34"/>
                <a:cs typeface="JasmineUPC" pitchFamily="18" charset="-34"/>
              </a:rPr>
              <a:t>ทำให้เสื่อมเสียชื่อเสียงและเกียรติศักดิ์ของตน</a:t>
            </a:r>
          </a:p>
          <a:p>
            <a:pPr marL="914400" indent="-914400" eaLnBrk="1" hangingPunct="1">
              <a:buFont typeface="Wingdings" pitchFamily="2" charset="2"/>
              <a:buNone/>
            </a:pPr>
            <a:r>
              <a:rPr lang="th-TH" altLang="en-US" sz="4000" b="1">
                <a:latin typeface="JasmineUPC" pitchFamily="18" charset="-34"/>
                <a:cs typeface="JasmineUPC" pitchFamily="18" charset="-34"/>
              </a:rPr>
              <a:t>       หรือของทางราชการ อย่างรุนแรง</a:t>
            </a:r>
          </a:p>
          <a:p>
            <a:pPr marL="914400" indent="-914400" eaLnBrk="1" hangingPunct="1">
              <a:buFont typeface="Wingdings" pitchFamily="2" charset="2"/>
              <a:buNone/>
            </a:pPr>
            <a:r>
              <a:rPr lang="th-TH" altLang="en-US" sz="4000" b="1">
                <a:latin typeface="JasmineUPC" pitchFamily="18" charset="-34"/>
                <a:cs typeface="JasmineUPC" pitchFamily="18" charset="-34"/>
              </a:rPr>
              <a:t>   2. สังคมรู้สึกรังเกียจ/เป็นที่รังเกียจของสังคม</a:t>
            </a:r>
          </a:p>
          <a:p>
            <a:pPr marL="914400" indent="-914400" eaLnBrk="1" hangingPunct="1">
              <a:buFont typeface="Wingdings" pitchFamily="2" charset="2"/>
              <a:buNone/>
            </a:pPr>
            <a:r>
              <a:rPr lang="th-TH" altLang="en-US" sz="4000" b="1">
                <a:latin typeface="JasmineUPC" pitchFamily="18" charset="-34"/>
                <a:cs typeface="JasmineUPC" pitchFamily="18" charset="-34"/>
              </a:rPr>
              <a:t>        เป็นอย่างมาก</a:t>
            </a:r>
          </a:p>
          <a:p>
            <a:pPr marL="914400" indent="-914400" eaLnBrk="1" hangingPunct="1">
              <a:buFont typeface="Wingdings" pitchFamily="2" charset="2"/>
              <a:buNone/>
            </a:pPr>
            <a:r>
              <a:rPr lang="th-TH" altLang="en-US" sz="4000" b="1">
                <a:latin typeface="JasmineUPC" pitchFamily="18" charset="-34"/>
                <a:cs typeface="JasmineUPC" pitchFamily="18" charset="-34"/>
              </a:rPr>
              <a:t>   3. กระทำโดยมีเจตนาชั่วร้าย</a:t>
            </a:r>
            <a:endParaRPr lang="th-TH" altLang="en-US" sz="400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643063"/>
            <a:ext cx="7572375" cy="4572000"/>
          </a:xfrm>
          <a:solidFill>
            <a:srgbClr val="00000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altLang="en-US" sz="36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การกระทำอื่นใดที่ได้ชื่อว่าเป็นผู้ประพฤติชั่วอย่างร้ายแรง  จะต้องพิจารณา  ถึงเกียรติของข้าราชการผู้นั้น และความรู้สึกของสังคมที่มีต่อการกระทำของผู้นั้น ประกอบกับเจตนา ในการกระทำ โดยคำนึงถึงพฤติการณ์ของผู้นั้น ว่าได้กระทำการอันทำให้ราชการได้รับความเสียหายต่อภาพพจน์ชื่อเสียงหรือไม่</a:t>
            </a:r>
            <a:endParaRPr lang="th-TH" altLang="en-US" sz="3600" b="1" dirty="0" smtClean="0">
              <a:solidFill>
                <a:schemeClr val="bg1"/>
              </a:solidFill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th-TH" altLang="en-US" sz="3600" b="1" dirty="0" smtClean="0">
              <a:solidFill>
                <a:schemeClr val="bg1"/>
              </a:solidFill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  <p:sp>
        <p:nvSpPr>
          <p:cNvPr id="10" name="ตัวยึดเนื้อหา 2"/>
          <p:cNvSpPr txBox="1">
            <a:spLocks/>
          </p:cNvSpPr>
          <p:nvPr/>
        </p:nvSpPr>
        <p:spPr bwMode="auto">
          <a:xfrm>
            <a:off x="0" y="428625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>
              <a:buFont typeface="Wingdings" pitchFamily="2" charset="2"/>
              <a:buNone/>
              <a:defRPr/>
            </a:pPr>
            <a:endParaRPr lang="th-TH" sz="4000" b="1" kern="0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98660" name="สี่เหลี่ยมผืนผ้า 6"/>
          <p:cNvSpPr>
            <a:spLocks noChangeArrowheads="1"/>
          </p:cNvSpPr>
          <p:nvPr/>
        </p:nvSpPr>
        <p:spPr bwMode="auto">
          <a:xfrm>
            <a:off x="0" y="5715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 sz="4800" b="1"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คำพิพากษาศาลปกครองสูงสุด อ.340/2549</a:t>
            </a:r>
          </a:p>
          <a:p>
            <a:pPr eaLnBrk="1" hangingPunct="1"/>
            <a:r>
              <a:rPr lang="th-TH" altLang="en-US" sz="4800" b="1">
                <a:solidFill>
                  <a:srgbClr val="000066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</a:t>
            </a:r>
            <a:endParaRPr lang="en-US" altLang="en-US" sz="4800">
              <a:solidFill>
                <a:srgbClr val="FFFFFF"/>
              </a:solidFill>
              <a:ea typeface="Times New Roman" pitchFamily="18" charset="0"/>
              <a:cs typeface="JasmineUPC" pitchFamily="18" charset="-34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A63CE-3646-4669-9E44-4B07A5606842}" type="slidenum"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>
                <a:defRPr/>
              </a:pPr>
              <a:t>78</a:t>
            </a:fld>
            <a:endParaRPr lang="th-TH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979" name="Rectangle 1"/>
          <p:cNvSpPr>
            <a:spLocks noChangeArrowheads="1"/>
          </p:cNvSpPr>
          <p:nvPr/>
        </p:nvSpPr>
        <p:spPr bwMode="auto">
          <a:xfrm>
            <a:off x="857250" y="1000125"/>
            <a:ext cx="82867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การที่ข้าราชการมีพฤติการณ์และการกระทำอันเชื่อได้ว่าเป็นชู้กับภรรยาของผู้อื่น ถือว่ากระทำการอันได้ชื่อว่าเป็นผู้ประพฤติชั่วอย่างร้ายแรง  การสั่งลงโทษไล่ข้าราชการดังกล่าวออกจากราชการ จึงเป็นการใช้ดุลพินิจโดยชอบด้วยกฎหมายแล้ว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63" y="0"/>
            <a:ext cx="8643937" cy="1431925"/>
          </a:xfrm>
        </p:spPr>
        <p:txBody>
          <a:bodyPr/>
          <a:lstStyle/>
          <a:p>
            <a:pPr algn="ctr">
              <a:defRPr/>
            </a:pPr>
            <a:r>
              <a:rPr lang="th-TH" sz="54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ตัวอย่างการประพฤติชั่วอย่างร้ายแรง</a:t>
            </a:r>
            <a:endParaRPr lang="th-TH" sz="5400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0707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1357313"/>
            <a:ext cx="8039100" cy="4929187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๑. ประพฤติตนเป็นคนเสเพล                    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๒. เสพของมึนเมาจนไม่สามารถครองสติได้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๓. หมกมุ่นในการพนัน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๔. กระทำอนาจาร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๕. มีความสัมพันธ์ฉันชู้สาว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๖. กระทำความผิดอาญา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๗. ปลอมลายมือชื่อไปหาประโยชน์ 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๘. เบิกเงินเกี่ยวกับสิทธิประโยชน์/สวัสดิการ เท็จ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๙. เบิกค่าเช่าบ้านเท็จ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๑๐. เรียกรับเงินในการสอบและคัดเลือกเข้าทำงาน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6000" smtClean="0">
                <a:latin typeface="Times New Roman" pitchFamily="18" charset="0"/>
                <a:cs typeface="KodchiangUPC" pitchFamily="18" charset="-34"/>
              </a:rPr>
              <a:t> 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  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                 </a:t>
            </a:r>
            <a:r>
              <a:rPr lang="th-TH" sz="4000" b="1" u="sng" dirty="0" smtClean="0">
                <a:latin typeface="JasmineUPC" pitchFamily="18" charset="-34"/>
                <a:cs typeface="JasmineUPC" pitchFamily="18" charset="-34"/>
              </a:rPr>
              <a:t>การสืบสวน(ทางวินัย)</a:t>
            </a: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คือ การสืบหาข้อเท็จจริงและพยานหลักฐานในเบื้องต้น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- ผบ.ดำเนินการสืบสวนเอง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- มอบหมายให้ผู้ใต้บังคับบัญชาสืบสวน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- แต่งตั้งคณะกรรมการสืบสวน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                </a:t>
            </a:r>
            <a:r>
              <a:rPr lang="th-TH" sz="4000" b="1" u="sng" dirty="0" smtClean="0">
                <a:latin typeface="JasmineUPC" pitchFamily="18" charset="-34"/>
                <a:cs typeface="JasmineUPC" pitchFamily="18" charset="-34"/>
              </a:rPr>
              <a:t>การสอบสวน(ทางวินัย)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คือ การรวบรวมพยานหลักฐาน/การดำเนินการ เพื่อ...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- จะทราบข้อเท็จจริง/พฤติการณ์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- พิสูจน์ความผิดว่า กระทำผิด หรือไม่ </a:t>
            </a:r>
          </a:p>
        </p:txBody>
      </p:sp>
    </p:spTree>
    <p:extLst>
      <p:ext uri="{BB962C8B-B14F-4D97-AF65-F5344CB8AC3E}">
        <p14:creationId xmlns:p14="http://schemas.microsoft.com/office/powerpoint/2010/main" val="109618524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Oval 6"/>
          <p:cNvSpPr>
            <a:spLocks noChangeArrowheads="1"/>
          </p:cNvSpPr>
          <p:nvPr/>
        </p:nvSpPr>
        <p:spPr bwMode="auto">
          <a:xfrm>
            <a:off x="1116013" y="762000"/>
            <a:ext cx="7315200" cy="60960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809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07" name="Oval 2"/>
          <p:cNvSpPr>
            <a:spLocks noChangeArrowheads="1"/>
          </p:cNvSpPr>
          <p:nvPr/>
        </p:nvSpPr>
        <p:spPr bwMode="auto">
          <a:xfrm>
            <a:off x="914400" y="457200"/>
            <a:ext cx="7315200" cy="6096000"/>
          </a:xfrm>
          <a:prstGeom prst="ellipse">
            <a:avLst/>
          </a:prstGeom>
          <a:noFill/>
          <a:ln w="1809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08" name="Oval 3"/>
          <p:cNvSpPr>
            <a:spLocks noChangeArrowheads="1"/>
          </p:cNvSpPr>
          <p:nvPr/>
        </p:nvSpPr>
        <p:spPr bwMode="auto">
          <a:xfrm>
            <a:off x="214313" y="214313"/>
            <a:ext cx="8572500" cy="2357437"/>
          </a:xfrm>
          <a:prstGeom prst="ellipse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2643188"/>
            <a:ext cx="7286625" cy="3714750"/>
          </a:xfrm>
        </p:spPr>
        <p:txBody>
          <a:bodyPr/>
          <a:lstStyle/>
          <a:p>
            <a:pPr>
              <a:defRPr/>
            </a:pPr>
            <a:r>
              <a:rPr lang="th-TH" sz="4400" b="1" dirty="0" smtClean="0">
                <a:solidFill>
                  <a:srgbClr val="00FF00"/>
                </a:solidFill>
                <a:effectLst/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th-TH" sz="36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คำว่า </a:t>
            </a:r>
            <a:r>
              <a:rPr lang="en-US" sz="36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ดูหมิ่น เหยียดหยาม กดขี่ ข่มเหง ประชาชาชนผู้ติดต่อราชการ</a:t>
            </a:r>
            <a:r>
              <a:rPr lang="en-US" sz="36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6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มีความหมายเช่นเดียวกับมาตรา 83(9) </a:t>
            </a:r>
          </a:p>
          <a:p>
            <a:pPr>
              <a:defRPr/>
            </a:pPr>
            <a:r>
              <a:rPr lang="th-TH" sz="3600" b="1" dirty="0" smtClean="0">
                <a:solidFill>
                  <a:schemeClr val="accent5">
                    <a:lumMod val="9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คำว่า </a:t>
            </a:r>
            <a:r>
              <a:rPr lang="en-US" sz="3600" b="1" dirty="0" smtClean="0">
                <a:solidFill>
                  <a:schemeClr val="accent5">
                    <a:lumMod val="9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 dirty="0" smtClean="0">
                <a:solidFill>
                  <a:schemeClr val="accent5">
                    <a:lumMod val="9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ทำร้ายประชาชนผู้ติดต่อราชการ</a:t>
            </a:r>
            <a:r>
              <a:rPr lang="en-US" sz="3600" b="1" dirty="0" smtClean="0">
                <a:solidFill>
                  <a:schemeClr val="accent5">
                    <a:lumMod val="9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” </a:t>
            </a:r>
            <a:endParaRPr lang="th-TH" sz="3600" b="1" dirty="0" smtClean="0">
              <a:solidFill>
                <a:schemeClr val="accent5">
                  <a:lumMod val="90000"/>
                </a:schemeClr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sz="3600" b="1" dirty="0" smtClean="0">
                <a:solidFill>
                  <a:schemeClr val="accent5">
                    <a:lumMod val="9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 คือ มีเจตนากระทำต่อร่างกายของผู้นั้น</a:t>
            </a: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 bwMode="auto">
          <a:xfrm>
            <a:off x="428625" y="642938"/>
            <a:ext cx="8501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>
              <a:buFont typeface="Wingdings" pitchFamily="2" charset="2"/>
              <a:buNone/>
              <a:defRPr/>
            </a:pPr>
            <a:r>
              <a:rPr lang="th-TH" sz="4000" b="1" kern="0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๘๕(๕) ดูหมิ่น เหยียดหยาม กดขี่ ข่มเหง หรือทำร้ายประชาชนผู้ติดต่อราชการอย่างร้ายแรง</a:t>
            </a:r>
            <a:endParaRPr lang="en-US" sz="4000" b="1" kern="0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2"/>
          <p:cNvSpPr txBox="1">
            <a:spLocks/>
          </p:cNvSpPr>
          <p:nvPr/>
        </p:nvSpPr>
        <p:spPr bwMode="auto">
          <a:xfrm>
            <a:off x="285750" y="357188"/>
            <a:ext cx="8858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 eaLnBrk="0" hangingPunct="0">
              <a:buFont typeface="Wingdings" pitchFamily="2" charset="2"/>
              <a:buNone/>
              <a:defRPr/>
            </a:pPr>
            <a:r>
              <a:rPr lang="th-TH" sz="4000" b="1" kern="0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๘๕(๖) กระทำความผิดอาญาจนได้รับโทษจำคุกหรือโทษที่หนักกว่าโทษจำคุกโดยคำพิพากษาถึงที่สุดให้จำคุกหรือให้รับโทษที่หนักกว่าโทษจำคุก เว้นแต่ เป็นโทษสำหรับความผิดที่ได้กระทำโดยประมาทหรือความผิดลหุโทษ</a:t>
            </a:r>
            <a:endParaRPr lang="th-TH" sz="4000" b="1" kern="0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72125" y="3571875"/>
            <a:ext cx="3286125" cy="2500313"/>
          </a:xfrm>
          <a:solidFill>
            <a:srgbClr val="000066"/>
          </a:solidFill>
          <a:ln w="28575" algn="ctr">
            <a:solidFill>
              <a:srgbClr val="99FF33"/>
            </a:solidFill>
          </a:ln>
        </p:spPr>
        <p:txBody>
          <a:bodyPr wrap="none" lIns="91350" tIns="45679" rIns="91350" bIns="45679"/>
          <a:lstStyle/>
          <a:p>
            <a:pPr marL="342560" indent="-34256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h-TH" sz="40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</a:t>
            </a:r>
            <a:r>
              <a:rPr lang="th-TH" sz="4000" b="1" dirty="0" smtClean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เช่น</a:t>
            </a:r>
            <a:endParaRPr lang="th-TH" sz="4000" b="1" dirty="0">
              <a:solidFill>
                <a:srgbClr val="FFFFFF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 marL="342560" indent="-34256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1. ฆ่าผู้อื่น</a:t>
            </a:r>
          </a:p>
          <a:p>
            <a:pPr marL="342560" indent="-34256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2. ค้า</a:t>
            </a:r>
            <a:r>
              <a:rPr lang="th-TH" sz="3600" b="1" dirty="0" err="1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ยาเสพติด</a:t>
            </a:r>
            <a:endParaRPr lang="th-TH" sz="3600" b="1" dirty="0">
              <a:solidFill>
                <a:srgbClr val="FFFFFF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 marL="342560" indent="-34256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3. ทุจริตเงินราชการ</a:t>
            </a:r>
            <a:r>
              <a:rPr lang="th-TH" sz="40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</a:p>
        </p:txBody>
      </p:sp>
      <p:sp>
        <p:nvSpPr>
          <p:cNvPr id="379908" name="สี่เหลี่ยมผืนผ้า 7"/>
          <p:cNvSpPr>
            <a:spLocks noChangeArrowheads="1"/>
          </p:cNvSpPr>
          <p:nvPr/>
        </p:nvSpPr>
        <p:spPr bwMode="auto">
          <a:xfrm>
            <a:off x="0" y="3714750"/>
            <a:ext cx="557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lnSpc>
                <a:spcPct val="70000"/>
              </a:lnSpc>
              <a:buClrTx/>
              <a:buSzTx/>
              <a:buFontTx/>
              <a:buNone/>
            </a:pPr>
            <a:r>
              <a:rPr lang="th-TH" sz="18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  <a:sym typeface="Wingdings 2" panose="05020102010507070707" pitchFamily="18" charset="2"/>
              </a:rPr>
              <a:t>                                    </a:t>
            </a:r>
            <a:r>
              <a:rPr lang="th-TH" sz="36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  <a:sym typeface="Wingdings 2" panose="05020102010507070707" pitchFamily="18" charset="2"/>
              </a:rPr>
              <a:t> </a:t>
            </a:r>
            <a:r>
              <a:rPr lang="th-TH" sz="2800" b="1" u="sng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องค์ประกอบ</a:t>
            </a:r>
          </a:p>
          <a:p>
            <a:pPr eaLnBrk="0" hangingPunct="0">
              <a:lnSpc>
                <a:spcPct val="70000"/>
              </a:lnSpc>
              <a:buClrTx/>
              <a:buSzTx/>
              <a:buFontTx/>
              <a:buNone/>
            </a:pPr>
            <a:r>
              <a:rPr lang="th-TH" sz="28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         1. กระทำความผิดทางอาญา</a:t>
            </a:r>
          </a:p>
          <a:p>
            <a:pPr eaLnBrk="0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th-TH" sz="28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         2. รับโทษ</a:t>
            </a:r>
            <a:r>
              <a:rPr lang="th-TH" sz="2800" b="1" dirty="0" smtClean="0">
                <a:solidFill>
                  <a:srgbClr val="66FF33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จำคุกจริงๆ</a:t>
            </a:r>
            <a:r>
              <a:rPr lang="th-TH" sz="28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หรือประหารชีวิต</a:t>
            </a:r>
          </a:p>
          <a:p>
            <a:pPr eaLnBrk="0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th-TH" sz="28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         3. </a:t>
            </a:r>
            <a:r>
              <a:rPr lang="th-TH" sz="28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คำพิพากษาถึงที่สุด</a:t>
            </a:r>
          </a:p>
          <a:p>
            <a:pPr eaLnBrk="0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th-TH" sz="28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            “</a:t>
            </a:r>
            <a:r>
              <a:rPr lang="th-TH" sz="2800" b="1" u="sng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ยกเว้น</a:t>
            </a:r>
            <a:r>
              <a:rPr lang="th-TH" sz="28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โทษที่กระทำผิด</a:t>
            </a:r>
            <a:r>
              <a:rPr lang="th-TH" sz="2800" b="1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โดยประมาท</a:t>
            </a:r>
            <a:r>
              <a:rPr lang="th-TH" sz="2800" b="1" smtClean="0">
                <a:solidFill>
                  <a:srgbClr val="66FF33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             </a:t>
            </a:r>
            <a:r>
              <a:rPr lang="th-TH" sz="2800" b="1" dirty="0" smtClean="0">
                <a:solidFill>
                  <a:srgbClr val="66FF33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หรือลหุโทษ</a:t>
            </a:r>
            <a:endParaRPr lang="th-TH" sz="2800" dirty="0" smtClean="0">
              <a:solidFill>
                <a:srgbClr val="FFFFFF"/>
              </a:solidFill>
              <a:latin typeface="JasmineUPC" panose="02020603050405020304" pitchFamily="18" charset="-34"/>
              <a:ea typeface="Arial Unicode MS" panose="020B0604020202020204" pitchFamily="34" charset="-128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71362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38" y="500063"/>
            <a:ext cx="7900987" cy="3071812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th-TH" sz="4000" b="1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๘๕(๗) ละเว้นการกระทำหรือกระทำการใด  อันเป็นการไม่ปฏิบัติตามมาตรา ๘๒ หรือฝ่าฝืนข้อห้ามตามมาตรา ๘๓ อันเป็นเหตุให้เสียหาย            แก่ราชการอย่างร้ายแรง</a:t>
            </a:r>
            <a:endParaRPr lang="en-US" sz="4000" b="1" smtClean="0">
              <a:solidFill>
                <a:srgbClr val="FFFF00"/>
              </a:solidFill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 bwMode="auto">
          <a:xfrm>
            <a:off x="785813" y="3000375"/>
            <a:ext cx="77866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>
              <a:buFont typeface="Wingdings" pitchFamily="2" charset="2"/>
              <a:buNone/>
              <a:defRPr/>
            </a:pPr>
            <a:r>
              <a:rPr lang="th-TH" sz="4000" b="1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๘๕(๘) ละเว้นการกระทำหรือกระทำการใดๆ อันเป็นการไม่ปฏิบัติตามมาตรา ๘๐ วรรคสองและมาตรา ๘๒ (๑๑) หรือฝ่าฝืนข้อห้าม         ตามมาตรา ๘๓ (๑๐) ที่มีกฎ ก.พ. กำหนดให้เป็นความผิดวินัยอย่างร้ายแรง</a:t>
            </a:r>
            <a:endParaRPr lang="th-TH" sz="4000" b="1" kern="0" dirty="0">
              <a:solidFill>
                <a:schemeClr val="accent1">
                  <a:lumMod val="20000"/>
                  <a:lumOff val="80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0099"/>
          </a:solidFill>
        </p:spPr>
        <p:txBody>
          <a:bodyPr/>
          <a:lstStyle/>
          <a:p>
            <a:pPr algn="ctr">
              <a:defRPr/>
            </a:pPr>
            <a:r>
              <a:rPr lang="th-TH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มาตรฐานโทษ</a:t>
            </a:r>
            <a:r>
              <a:rPr lang="en-US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มติ </a:t>
            </a:r>
            <a:r>
              <a:rPr lang="th-TH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ครม</a:t>
            </a:r>
            <a:r>
              <a:rPr lang="en-US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กพ.</a:t>
            </a:r>
            <a:r>
              <a:rPr lang="th-TH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/แนวทาง ก</a:t>
            </a:r>
            <a:r>
              <a:rPr lang="en-US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พ.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7188" y="714375"/>
            <a:ext cx="8358187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75000"/>
              </a:lnSpc>
              <a:defRPr/>
            </a:pPr>
            <a:endParaRPr lang="th-TH" sz="3600" b="1" kern="0" dirty="0">
              <a:solidFill>
                <a:srgbClr val="E5FBE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>
              <a:lnSpc>
                <a:spcPct val="75000"/>
              </a:lnSpc>
              <a:defRPr/>
            </a:pPr>
            <a:r>
              <a:rPr lang="en-US" sz="3600" b="1" kern="0" dirty="0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kern="0" dirty="0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600" b="1" kern="0" dirty="0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3600" b="1" kern="0" dirty="0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) เบิกเงินเท็จโดยเจตนา -ปลด/ไล่ ออก</a:t>
            </a:r>
          </a:p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3600" b="1" kern="0" dirty="0" err="1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 0709.2/ว8 ลงวันที่ 26 กรกฎาคม 2536</a:t>
            </a:r>
          </a:p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                          (มติ ก.พ.)</a:t>
            </a:r>
            <a:endParaRPr lang="en-US" sz="3600" b="1" kern="0" dirty="0">
              <a:solidFill>
                <a:srgbClr val="E5FBE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>
              <a:lnSpc>
                <a:spcPct val="75000"/>
              </a:lnSpc>
              <a:defRPr/>
            </a:pPr>
            <a:endParaRPr lang="en-US" sz="3600" b="1" kern="0" dirty="0">
              <a:solidFill>
                <a:srgbClr val="E5FBE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>
              <a:lnSpc>
                <a:spcPct val="75000"/>
              </a:lnSpc>
              <a:defRPr/>
            </a:pPr>
            <a:r>
              <a:rPr lang="en-US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(2) ปลอมลายมือผู้อื่นไปหาประโยชน์-ปลด/ไล่ ออก                </a:t>
            </a:r>
          </a:p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3600" b="1" kern="0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0505/ว197 ลงวันที่ 17 พฤศจิกายน 2548</a:t>
            </a:r>
          </a:p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       (มติ ครม.)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7188" y="4154488"/>
            <a:ext cx="8429625" cy="2632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(3)เบิกค่าเช่าบ้านเท็จ-ไล่ออก</a:t>
            </a:r>
            <a:endParaRPr lang="en-US" sz="3600" b="1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600" b="1" kern="0" dirty="0" err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0204/ว61 ลงวันที่ 30 มีนาคม 2541 (มติ ครม.)             </a:t>
            </a:r>
          </a:p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en-US" sz="3600" b="1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>
              <a:lnSpc>
                <a:spcPct val="75000"/>
              </a:lnSpc>
              <a:defRPr/>
            </a:pPr>
            <a:r>
              <a:rPr lang="en-US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(4) ทุจริตฯ/ละทิ้งฯไม่กลับมาเลย-ไล่ออก</a:t>
            </a:r>
          </a:p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600" b="1" kern="0" dirty="0" err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0205/ว234 ลงวันที่ 24 ธันวาคม 2536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4000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        </a:t>
            </a:r>
            <a:endParaRPr lang="th-TH" kern="0" dirty="0">
              <a:solidFill>
                <a:srgbClr val="FFFFFF"/>
              </a:solidFill>
              <a:cs typeface="KodchiangUPC" pitchFamily="18" charset="-34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642938" y="2214563"/>
            <a:ext cx="7929562" cy="3832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75000"/>
              </a:lnSpc>
              <a:defRPr/>
            </a:pPr>
            <a:r>
              <a:rPr lang="th-TH" sz="3600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(6) การพนันประเภทที่ กม.ห้ามขาด-ปลด/ไล่ออก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3600" b="1" kern="0" dirty="0" err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0505/ว123 ลงวันที่ 9 พฤษภาคม 2546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                 (มติ ครม.)</a:t>
            </a:r>
            <a:endParaRPr lang="en-US" sz="3600" b="1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endParaRPr lang="th-TH" sz="3600" b="1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(7). การไม่ไปปฏิบัติราชการตามที่ได้รับมอบหมาย     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ตามคำสั่งของผู้บังคับบัญชา (ย้าย/ช่วยราชการ) 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เป็นเวลาติดต่อกันเกินกว่า </a:t>
            </a:r>
            <a:r>
              <a:rPr lang="en-US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15 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วัน </a:t>
            </a:r>
            <a:r>
              <a:rPr lang="en-US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–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ปลด/ไล่ออก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ลับ </a:t>
            </a:r>
            <a:r>
              <a:rPr lang="th-TH" sz="3600" b="1" kern="0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05042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/</a:t>
            </a:r>
            <a:r>
              <a:rPr lang="en-US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203 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ลงวันที่ </a:t>
            </a:r>
            <a:r>
              <a:rPr lang="en-US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25 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พฤศจิกายน</a:t>
            </a:r>
            <a:r>
              <a:rPr lang="en-US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2548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             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       (มติ ครม.)</a:t>
            </a:r>
            <a:endParaRPr lang="th-TH" sz="36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14375" y="500063"/>
            <a:ext cx="7358063" cy="1373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5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)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เรียกร้องเงินฝากเข้าทำงาน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-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ไล่ออก</a:t>
            </a:r>
            <a:endParaRPr lang="en-US" sz="3600" b="1" kern="0" dirty="0">
              <a:solidFill>
                <a:srgbClr val="FF66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3600" b="1" kern="0" dirty="0" err="1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0709.3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/ว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2 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ลงวันที่ 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28 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ก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พ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.2538</a:t>
            </a:r>
            <a:endParaRPr lang="th-TH" sz="3600" b="1" kern="0" dirty="0">
              <a:solidFill>
                <a:srgbClr val="FF66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             (มติ </a:t>
            </a:r>
            <a:r>
              <a:rPr lang="th-TH" sz="3600" b="1" kern="0" dirty="0" err="1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กพ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. ให้เท่ากับ ว234)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571500" y="500063"/>
            <a:ext cx="8072438" cy="300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(8) แจ้งข้อมูลเท็จคุณสมบัติและผลงานบุคคลในการ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ขอรับการประเมินบุคคล (</a:t>
            </a:r>
            <a:r>
              <a:rPr lang="th-TH" sz="3600" b="1" kern="0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อวช.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เท็จ)สัดส่วนผลงาน/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ลอกเลียนผลงาน/นำผลงานคนอื่นมาเป็นของ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ตนเอง/จ้างวานคนอื่นทำผลงานให้ โดยผลงานมิใช่เป็นผลงานที่แท้จริงของตนเอง</a:t>
            </a: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เข้าข่ายกระทำผิดวินัยอย่างร้ายแรง (</a:t>
            </a:r>
            <a:r>
              <a:rPr lang="th-TH" sz="3600" b="1" kern="0" dirty="0" err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0707.3</a:t>
            </a: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/ว</a:t>
            </a:r>
            <a:r>
              <a:rPr lang="en-US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5 </a:t>
            </a:r>
            <a:r>
              <a:rPr lang="th-TH" sz="3600" b="1" kern="0" dirty="0" err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ลว.</a:t>
            </a:r>
            <a:r>
              <a:rPr lang="en-US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12 </a:t>
            </a: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เม.ย.</a:t>
            </a:r>
            <a:r>
              <a:rPr lang="en-US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52</a:t>
            </a: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               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            (มติ ก.พ.)</a:t>
            </a:r>
            <a:endParaRPr lang="th-TH" sz="36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71500" y="3571875"/>
            <a:ext cx="7858125" cy="2205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kern="0" dirty="0">
                <a:solidFill>
                  <a:srgbClr val="FF66FF"/>
                </a:solidFill>
                <a:cs typeface="KodchiangUPC" pitchFamily="18" charset="-34"/>
              </a:rPr>
              <a:t> 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9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) ยาบ้า (เสพ/ครอบครอง) 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600" b="1" kern="0" dirty="0" err="1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0709.1/ป 531 ลงวันที่ 21 กันยายน 2553         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  ประพฤติชั่วร้ายแรง ปลด/ไล่ ออก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       </a:t>
            </a: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แม้ศาลพิพากษารอการลงโทษในคดีอาญา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            (แนวทางลงโทษ สำนักงาน ก.พ.)3</a:t>
            </a:r>
            <a:endParaRPr lang="th-TH" sz="36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785813" y="1071563"/>
            <a:ext cx="778668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2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(10) ผู้เสพ/ผู้ติด</a:t>
            </a:r>
            <a:r>
              <a:rPr lang="th-TH" sz="3200" b="1" kern="0" dirty="0" err="1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ยาเสพติด</a:t>
            </a:r>
            <a:r>
              <a:rPr lang="th-TH" sz="32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ได้รับการบำบัดจนพ้นสภาพ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2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  การติด</a:t>
            </a:r>
            <a:r>
              <a:rPr lang="th-TH" sz="3200" b="1" kern="0" dirty="0" err="1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ยานร</a:t>
            </a:r>
            <a:r>
              <a:rPr lang="th-TH" sz="32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0505/ว38 ลงวันที่ 8 กุมภาพันธ์ 2550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2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                               (มติ ครม.) 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endParaRPr lang="th-TH" sz="3200" b="1" kern="0" dirty="0">
              <a:solidFill>
                <a:srgbClr val="FF66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endParaRPr lang="th-TH" sz="32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85813" y="2500313"/>
            <a:ext cx="778668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75000"/>
              </a:lnSpc>
              <a:defRPr/>
            </a:pPr>
            <a:endParaRPr lang="th-TH" sz="3200" b="1" kern="0" dirty="0">
              <a:solidFill>
                <a:srgbClr val="FF66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2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(11) </a:t>
            </a:r>
            <a:r>
              <a:rPr lang="th-TH" sz="3200" b="1" kern="0" dirty="0" err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จนท.</a:t>
            </a:r>
            <a:r>
              <a:rPr lang="th-TH" sz="32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ของรัฐ ปล่อยปละละเลย/มีส่วนเกี่ยวข้องกับ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2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200" b="1" kern="0" dirty="0" err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ยาเสพติด</a:t>
            </a:r>
            <a:r>
              <a:rPr lang="th-TH" sz="32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จะต้องถูกดำเนินการทางวินัย/อาญา ทันที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endParaRPr lang="th-TH" sz="3200" b="1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endParaRPr lang="th-TH" sz="32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85875" y="3929063"/>
            <a:ext cx="6572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b="1" kern="0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คำสั่ง </a:t>
            </a:r>
            <a:r>
              <a:rPr lang="th-TH" b="1" kern="0" dirty="0" err="1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คสช.</a:t>
            </a:r>
            <a:r>
              <a:rPr lang="th-TH" b="1" kern="0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ที่ 41/2557 ลงวันที่ 31 พฤษภาคม 2557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642878" y="928670"/>
            <a:ext cx="850112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75000"/>
              </a:lnSpc>
              <a:defRPr/>
            </a:pPr>
            <a:endParaRPr lang="th-TH" sz="4000" b="1" kern="0" dirty="0">
              <a:solidFill>
                <a:srgbClr val="FF66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40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(11) </a:t>
            </a:r>
            <a:r>
              <a:rPr lang="th-TH" sz="4000" b="1" kern="0" dirty="0" err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จนท.</a:t>
            </a:r>
            <a:r>
              <a:rPr lang="th-TH" sz="40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ของรัฐ ปล่อยปละละเลย/มี</a:t>
            </a:r>
            <a:r>
              <a:rPr lang="th-TH" sz="4000" b="1" kern="0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ส่วน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4000" b="1" kern="0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เกี่ยวข้องกับ</a:t>
            </a:r>
            <a:r>
              <a:rPr lang="th-TH" sz="4000" b="1" kern="0" dirty="0" err="1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ยา</a:t>
            </a:r>
            <a:r>
              <a:rPr lang="th-TH" sz="4000" b="1" kern="0" dirty="0" err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เสพติด</a:t>
            </a:r>
            <a:r>
              <a:rPr lang="th-TH" sz="40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จะต้องถูก</a:t>
            </a:r>
            <a:r>
              <a:rPr lang="th-TH" sz="4000" b="1" kern="0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ดำเนินการ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4000" b="1" kern="0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ทาง</a:t>
            </a:r>
            <a:r>
              <a:rPr lang="th-TH" sz="40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วินัย/อาญา ทันที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endParaRPr lang="th-TH" sz="3200" b="1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endParaRPr lang="th-TH" sz="32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14282" y="3071810"/>
            <a:ext cx="9144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kern="0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คำสั่ง </a:t>
            </a:r>
            <a:r>
              <a:rPr lang="th-TH" sz="4000" b="1" kern="0" dirty="0" err="1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คสช.</a:t>
            </a:r>
            <a:r>
              <a:rPr lang="th-TH" sz="4000" b="1" kern="0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ที่ 41/2557 </a:t>
            </a:r>
            <a:r>
              <a:rPr lang="th-TH" sz="4000" b="1" kern="0" dirty="0" err="1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ลว.</a:t>
            </a:r>
            <a:r>
              <a:rPr lang="th-TH" sz="4000" b="1" kern="0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kern="0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31 พฤษภาคม 2557</a:t>
            </a:r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A8E2-1D26-4601-89AE-92F8299A141F}" type="slidenum"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88</a:t>
            </a:fld>
            <a:endParaRPr lang="th-TH" alt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4638"/>
            <a:ext cx="8293100" cy="1439862"/>
          </a:xfrm>
          <a:ln w="38100">
            <a:solidFill>
              <a:srgbClr val="FF00FF"/>
            </a:solidFill>
          </a:ln>
        </p:spPr>
        <p:txBody>
          <a:bodyPr/>
          <a:lstStyle/>
          <a:p>
            <a:pPr algn="ctr">
              <a:defRPr/>
            </a:pPr>
            <a:r>
              <a:rPr lang="th-TH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JasmineUPC" pitchFamily="18" charset="-34"/>
                <a:cs typeface="JasmineUPC" pitchFamily="18" charset="-34"/>
              </a:rPr>
              <a:t/>
            </a:r>
            <a:br>
              <a:rPr lang="th-TH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คณะกรรมการ</a:t>
            </a:r>
            <a:r>
              <a:rPr lang="th-TH" sz="48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พิทักษ์ระบบคุณธรรม </a:t>
            </a:r>
            <a:r>
              <a:rPr lang="th-TH" sz="4800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/>
            </a:r>
            <a:br>
              <a:rPr lang="th-TH" sz="4800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(</a:t>
            </a:r>
            <a:r>
              <a:rPr lang="th-TH" sz="4800" dirty="0" err="1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ก.พ.ค.</a:t>
            </a:r>
            <a:r>
              <a:rPr lang="th-TH" sz="48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) </a:t>
            </a:r>
            <a:r>
              <a:rPr lang="th-TH" sz="40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/>
            </a:r>
            <a:br>
              <a:rPr lang="th-TH" sz="40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endParaRPr lang="th-TH" sz="4000" dirty="0">
              <a:solidFill>
                <a:srgbClr val="00FF00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754188"/>
            <a:ext cx="8229600" cy="4646612"/>
          </a:xfrm>
          <a:ln>
            <a:solidFill>
              <a:srgbClr val="FFCC00"/>
            </a:solidFill>
          </a:ln>
        </p:spPr>
        <p:txBody>
          <a:bodyPr/>
          <a:lstStyle/>
          <a:p>
            <a:pPr marL="608013" indent="-608013">
              <a:buFont typeface="Wingdings" pitchFamily="2" charset="2"/>
              <a:buNone/>
            </a:pPr>
            <a:r>
              <a:rPr lang="en-US" altLang="en-US" sz="4000" b="1" smtClean="0">
                <a:solidFill>
                  <a:srgbClr val="FFFF00"/>
                </a:solidFill>
                <a:effectLst/>
                <a:latin typeface="TH NiramitIT๙" pitchFamily="2" charset="-34"/>
                <a:cs typeface="TH NiramitIT๙" pitchFamily="2" charset="-34"/>
              </a:rPr>
              <a:t>  </a:t>
            </a:r>
            <a:r>
              <a:rPr lang="en-US" altLang="en-US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1. ทำหน้าที่พิทักษ์ระบบคุณธรรม โดยเป็นองค์กร </a:t>
            </a:r>
          </a:p>
          <a:p>
            <a:pPr marL="608013" indent="-608013">
              <a:buFont typeface="Wingdings" pitchFamily="2" charset="2"/>
              <a:buNone/>
            </a:pPr>
            <a:r>
              <a:rPr lang="en-US" altLang="en-US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อิสระกึ่งตุล</a:t>
            </a:r>
            <a:r>
              <a:rPr lang="th-TH" altLang="en-US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าการ</a:t>
            </a:r>
            <a:r>
              <a:rPr lang="en-US" altLang="en-US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(เป็นอิสระจากฝ่ายบริหาร</a:t>
            </a:r>
            <a:r>
              <a:rPr lang="th-TH" altLang="en-US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)</a:t>
            </a:r>
            <a:endParaRPr lang="en-US" altLang="en-US" sz="3600" b="1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608013" indent="-608013">
              <a:buFont typeface="Wingdings" pitchFamily="2" charset="2"/>
              <a:buNone/>
            </a:pPr>
            <a:r>
              <a:rPr lang="th-TH" altLang="en-US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2. กรรมการจำนวน 7 คน ซึ่งทรงพระกรุณาโปรดเกล้าฯ และมีเลขาธิการ ก.พ. เป็นเลขานุการ ดำรงตำแหน่งวาระเดียว 6 ปี ทำงานเต็มเวลา </a:t>
            </a:r>
          </a:p>
          <a:p>
            <a:pPr marL="608013" indent="-608013">
              <a:buFont typeface="Wingdings" pitchFamily="2" charset="2"/>
              <a:buNone/>
            </a:pPr>
            <a:r>
              <a:rPr lang="th-TH" altLang="en-US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3. สรรหาและคัดเลือก โดยคณะกรรมการที่มีประธานศาลปกครองสูงสุด เป็นประธาน</a:t>
            </a:r>
            <a:endParaRPr lang="th-TH" altLang="en-US" sz="3600" b="1" smtClean="0">
              <a:solidFill>
                <a:schemeClr val="bg1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B7982-F583-47F2-865D-1B6F6B018C99}" type="slidenum"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89</a:t>
            </a:fld>
            <a:endParaRPr lang="th-TH" alt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32962" name="Text Box 2"/>
          <p:cNvSpPr txBox="1">
            <a:spLocks noChangeArrowheads="1"/>
          </p:cNvSpPr>
          <p:nvPr/>
        </p:nvSpPr>
        <p:spPr bwMode="auto">
          <a:xfrm>
            <a:off x="1042988" y="438150"/>
            <a:ext cx="7200900" cy="668338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lIns="91350" tIns="45679" rIns="91350" bIns="45679" anchor="ctr">
            <a:spAutoFit/>
            <a:flatTx/>
          </a:bodyPr>
          <a:lstStyle/>
          <a:p>
            <a:pPr eaLnBrk="1" hangingPunct="1">
              <a:lnSpc>
                <a:spcPct val="80000"/>
              </a:lnSpc>
            </a:pPr>
            <a:r>
              <a:rPr kumimoji="1" lang="th-TH" altLang="en-US" sz="4400" b="1">
                <a:solidFill>
                  <a:srgbClr val="FFFFFF"/>
                </a:solidFill>
                <a:latin typeface="Browallia New" pitchFamily="34" charset="-34"/>
                <a:cs typeface="Cordia New" pitchFamily="34" charset="-34"/>
              </a:rPr>
              <a:t>          </a:t>
            </a:r>
            <a:r>
              <a:rPr kumimoji="1" lang="th-TH" altLang="en-US" sz="44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การอุทธรณ์ของข้าราชการ</a:t>
            </a:r>
            <a:endParaRPr kumimoji="1" lang="th-TH" altLang="en-US" sz="3600" b="1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36548" name="Rectangle 3"/>
          <p:cNvSpPr>
            <a:spLocks noChangeArrowheads="1"/>
          </p:cNvSpPr>
          <p:nvPr/>
        </p:nvSpPr>
        <p:spPr bwMode="auto">
          <a:xfrm>
            <a:off x="266700" y="212725"/>
            <a:ext cx="8686800" cy="65881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lIns="91350" tIns="45679" rIns="91350" bIns="45679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32964" name="Rectangle 4"/>
          <p:cNvSpPr>
            <a:spLocks noChangeArrowheads="1"/>
          </p:cNvSpPr>
          <p:nvPr/>
        </p:nvSpPr>
        <p:spPr bwMode="auto">
          <a:xfrm>
            <a:off x="323850" y="1484313"/>
            <a:ext cx="8424863" cy="5113337"/>
          </a:xfrm>
          <a:prstGeom prst="rect">
            <a:avLst/>
          </a:prstGeom>
          <a:solidFill>
            <a:schemeClr val="tx1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lIns="91350" tIns="45679" rIns="91350" bIns="45679"/>
          <a:lstStyle/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   </a:t>
            </a: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การอุทธรณ์โทษทางวินัย  5 สถาน /คำสั่งให้ออกจาก   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   ราชการ 6 กรณี คือ เจ็บป่วย/ขาดคุณสมบัติทั่วไป/  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   ปฏิบัติงานไม่มีประสิทธิภาพฯ/หย่อนความสามารถฯ/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   มลทินมัวหมอง/ถูกจำคุกถึงที่สุดในคดีประมาท-ลหุโทษ 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     - ให้อุทธรณ์ ต่อ คณะกรรมการพิทักษ์ระบบคุณธรรม   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        (</a:t>
            </a:r>
            <a:r>
              <a:rPr lang="th-TH" sz="3200" b="1" dirty="0" err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ก.พ.ค</a:t>
            </a: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.) ภายใน 30 วัน นับแต่ทราบคำสั่ง 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     - ถ้าผู้อุทธรณ์ไม่เห็นด้วยกับคำวินิจฉัยของ </a:t>
            </a:r>
            <a:r>
              <a:rPr lang="th-TH" sz="3200" b="1" dirty="0" err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ก.พ.ค</a:t>
            </a: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.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        ให้ฟ้องต่อศาลปกครองสูงสุด ภายใน 90 นับแต่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        ทราบคำวินิจฉัยของ </a:t>
            </a:r>
            <a:r>
              <a:rPr lang="th-TH" sz="3200" b="1" dirty="0" err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ก.พ.ค</a:t>
            </a: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.</a:t>
            </a:r>
            <a:endParaRPr lang="th-TH" sz="3200" b="1" dirty="0">
              <a:solidFill>
                <a:srgbClr val="000066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3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83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62" grpId="0" animBg="1"/>
      <p:bldP spid="183296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1909763" y="98425"/>
            <a:ext cx="5399087" cy="522288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มีการกล่าวหา/สงสัย ว่าข้าราชการกระทำผิดวินัย</a:t>
            </a:r>
          </a:p>
        </p:txBody>
      </p:sp>
      <p:sp>
        <p:nvSpPr>
          <p:cNvPr id="241667" name="Oval 3"/>
          <p:cNvSpPr>
            <a:spLocks noChangeArrowheads="1"/>
          </p:cNvSpPr>
          <p:nvPr/>
        </p:nvSpPr>
        <p:spPr bwMode="auto">
          <a:xfrm>
            <a:off x="2916238" y="4292600"/>
            <a:ext cx="1727200" cy="576263"/>
          </a:xfrm>
          <a:prstGeom prst="ellipse">
            <a:avLst/>
          </a:prstGeom>
          <a:solidFill>
            <a:srgbClr val="006600"/>
          </a:solidFill>
          <a:ln w="9525" algn="ctr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มูลไม่ร้ายแรง</a:t>
            </a: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2268538" y="908050"/>
            <a:ext cx="1295400" cy="504825"/>
          </a:xfrm>
          <a:prstGeom prst="rect">
            <a:avLst/>
          </a:prstGeom>
          <a:solidFill>
            <a:srgbClr val="080808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36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ผบ.</a:t>
            </a: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5651500" y="1701800"/>
            <a:ext cx="3168650" cy="647700"/>
          </a:xfrm>
          <a:prstGeom prst="rect">
            <a:avLst/>
          </a:prstGeom>
          <a:solidFill>
            <a:srgbClr val="660033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     พิจารณาในเบื้องต้น ม.91ว.1    </a:t>
            </a:r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1763713" y="1700213"/>
            <a:ext cx="3457575" cy="649287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ดำเนินการ/สั่ง สืบสวน ม.91ว.1</a:t>
            </a: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3995738" y="836613"/>
            <a:ext cx="2808287" cy="504825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ผบ.ผู้สั่งบรรจุ ม.57 </a:t>
            </a:r>
          </a:p>
        </p:txBody>
      </p:sp>
      <p:sp>
        <p:nvSpPr>
          <p:cNvPr id="241672" name="Oval 8"/>
          <p:cNvSpPr>
            <a:spLocks noChangeArrowheads="1"/>
          </p:cNvSpPr>
          <p:nvPr/>
        </p:nvSpPr>
        <p:spPr bwMode="auto">
          <a:xfrm>
            <a:off x="179388" y="3429000"/>
            <a:ext cx="792162" cy="7207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ยุติ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เรื่อง</a:t>
            </a:r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1187450" y="3357563"/>
            <a:ext cx="2592388" cy="792162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กรณีไม่มีมูลที่ควรกล่าวหา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ว่ากระทำผิดวินัย ม.91ว.1</a:t>
            </a:r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4572000" y="3357563"/>
            <a:ext cx="4105275" cy="792162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กรณีมีมูลที่ควรกล่าวหาว่ากระทำผิดวินัย 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+ มีพยานหลักฐานเบื้องต้น ม.91ว.2</a:t>
            </a:r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2339975" y="2492375"/>
            <a:ext cx="4608513" cy="647700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36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ผบ.ผู้สั่งบรรจุ ม.57 พิจารณาเห็นว่า </a:t>
            </a:r>
          </a:p>
        </p:txBody>
      </p:sp>
      <p:sp>
        <p:nvSpPr>
          <p:cNvPr id="241676" name="Oval 12"/>
          <p:cNvSpPr>
            <a:spLocks noChangeArrowheads="1"/>
          </p:cNvSpPr>
          <p:nvPr/>
        </p:nvSpPr>
        <p:spPr bwMode="auto">
          <a:xfrm>
            <a:off x="6659563" y="4292600"/>
            <a:ext cx="2016125" cy="576263"/>
          </a:xfrm>
          <a:prstGeom prst="ellipse">
            <a:avLst/>
          </a:prstGeom>
          <a:solidFill>
            <a:srgbClr val="006600"/>
          </a:solidFill>
          <a:ln w="9525" algn="ctr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มูลร้ายแรง</a:t>
            </a: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6661150" y="5157788"/>
            <a:ext cx="2303463" cy="792162"/>
          </a:xfrm>
          <a:prstGeom prst="rect">
            <a:avLst/>
          </a:prstGeom>
          <a:solidFill>
            <a:srgbClr val="FF66CC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ตั้งสอบร้ายแรง ม.93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(สอบสวนตาม กฎวินัย</a:t>
            </a:r>
            <a:r>
              <a:rPr lang="en-US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56</a:t>
            </a:r>
            <a:r>
              <a:rPr lang="th-TH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3706813" y="5084763"/>
            <a:ext cx="2665412" cy="719137"/>
          </a:xfrm>
          <a:prstGeom prst="rect">
            <a:avLst/>
          </a:prstGeom>
          <a:solidFill>
            <a:srgbClr val="660033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ตั้งสอบไม่ร้ายแรง ม.92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(สอบสวนตาม กฎวินัย</a:t>
            </a:r>
            <a:r>
              <a:rPr lang="en-US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56</a:t>
            </a:r>
            <a:r>
              <a:rPr lang="th-TH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250825" y="5084763"/>
            <a:ext cx="3168650" cy="1512887"/>
          </a:xfrm>
          <a:prstGeom prst="rect">
            <a:avLst/>
          </a:prstGeom>
          <a:solidFill>
            <a:srgbClr val="080808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ผบ.ม.57 </a:t>
            </a:r>
            <a:r>
              <a:rPr lang="th-TH" b="1" u="sng" smtClean="0">
                <a:solidFill>
                  <a:srgbClr val="FFFFFF"/>
                </a:solidFill>
                <a:latin typeface="Times New Roman" panose="02020603050405020304" pitchFamily="18" charset="0"/>
              </a:rPr>
              <a:t>ดำเนินการ/สั่งให้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แจ้งข้อกล่าวหา/สรุปพยานฯ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ให้ทราบ-รับฟังคำชี้แจง ม.92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(แจ้งเอง/มอบ จนท./มอบ คกก.สืบฯ)</a:t>
            </a:r>
          </a:p>
        </p:txBody>
      </p:sp>
      <p:sp>
        <p:nvSpPr>
          <p:cNvPr id="241680" name="Oval 16"/>
          <p:cNvSpPr>
            <a:spLocks noChangeArrowheads="1"/>
          </p:cNvSpPr>
          <p:nvPr/>
        </p:nvSpPr>
        <p:spPr bwMode="auto">
          <a:xfrm>
            <a:off x="3995738" y="6092825"/>
            <a:ext cx="2808287" cy="487363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พิจารณา/ลงโทษ</a:t>
            </a:r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>
            <a:off x="3635375" y="1125538"/>
            <a:ext cx="360363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 flipH="1">
            <a:off x="4572000" y="4149725"/>
            <a:ext cx="1079500" cy="4318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3" name="Line 19"/>
          <p:cNvSpPr>
            <a:spLocks noChangeShapeType="1"/>
          </p:cNvSpPr>
          <p:nvPr/>
        </p:nvSpPr>
        <p:spPr bwMode="auto">
          <a:xfrm>
            <a:off x="5580063" y="4149725"/>
            <a:ext cx="1079500" cy="4318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4" name="Line 20"/>
          <p:cNvSpPr>
            <a:spLocks noChangeShapeType="1"/>
          </p:cNvSpPr>
          <p:nvPr/>
        </p:nvSpPr>
        <p:spPr bwMode="auto">
          <a:xfrm>
            <a:off x="3419475" y="6021388"/>
            <a:ext cx="649288" cy="288925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5" name="Line 21"/>
          <p:cNvSpPr>
            <a:spLocks noChangeShapeType="1"/>
          </p:cNvSpPr>
          <p:nvPr/>
        </p:nvSpPr>
        <p:spPr bwMode="auto">
          <a:xfrm flipH="1">
            <a:off x="6732588" y="5876925"/>
            <a:ext cx="936625" cy="360363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6" name="Line 22"/>
          <p:cNvSpPr>
            <a:spLocks noChangeShapeType="1"/>
          </p:cNvSpPr>
          <p:nvPr/>
        </p:nvSpPr>
        <p:spPr bwMode="auto">
          <a:xfrm>
            <a:off x="5219700" y="5805488"/>
            <a:ext cx="0" cy="287337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7" name="Line 23"/>
          <p:cNvSpPr>
            <a:spLocks noChangeShapeType="1"/>
          </p:cNvSpPr>
          <p:nvPr/>
        </p:nvSpPr>
        <p:spPr bwMode="auto">
          <a:xfrm flipH="1">
            <a:off x="5364163" y="620713"/>
            <a:ext cx="0" cy="2159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8" name="Line 24"/>
          <p:cNvSpPr>
            <a:spLocks noChangeShapeType="1"/>
          </p:cNvSpPr>
          <p:nvPr/>
        </p:nvSpPr>
        <p:spPr bwMode="auto">
          <a:xfrm>
            <a:off x="2916238" y="620713"/>
            <a:ext cx="0" cy="287337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9" name="Line 25"/>
          <p:cNvSpPr>
            <a:spLocks noChangeShapeType="1"/>
          </p:cNvSpPr>
          <p:nvPr/>
        </p:nvSpPr>
        <p:spPr bwMode="auto">
          <a:xfrm>
            <a:off x="7667625" y="4868863"/>
            <a:ext cx="0" cy="287337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0" name="Rectangle 26"/>
          <p:cNvSpPr>
            <a:spLocks noChangeArrowheads="1"/>
          </p:cNvSpPr>
          <p:nvPr/>
        </p:nvSpPr>
        <p:spPr bwMode="auto">
          <a:xfrm>
            <a:off x="179388" y="1414463"/>
            <a:ext cx="1366837" cy="1798637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-สืบเอง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-มอบหมาย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  ให้จนท.สืบ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-ตั้ง คกก.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  สืบสวน</a:t>
            </a:r>
          </a:p>
        </p:txBody>
      </p:sp>
      <p:sp>
        <p:nvSpPr>
          <p:cNvPr id="241691" name="Line 27"/>
          <p:cNvSpPr>
            <a:spLocks noChangeShapeType="1"/>
          </p:cNvSpPr>
          <p:nvPr/>
        </p:nvSpPr>
        <p:spPr bwMode="auto">
          <a:xfrm flipH="1">
            <a:off x="1547813" y="1989138"/>
            <a:ext cx="215900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2" name="Line 28"/>
          <p:cNvSpPr>
            <a:spLocks noChangeShapeType="1"/>
          </p:cNvSpPr>
          <p:nvPr/>
        </p:nvSpPr>
        <p:spPr bwMode="auto">
          <a:xfrm>
            <a:off x="1476375" y="2420938"/>
            <a:ext cx="863600" cy="287337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3" name="Line 29"/>
          <p:cNvSpPr>
            <a:spLocks noChangeShapeType="1"/>
          </p:cNvSpPr>
          <p:nvPr/>
        </p:nvSpPr>
        <p:spPr bwMode="auto">
          <a:xfrm flipH="1">
            <a:off x="4500563" y="1341438"/>
            <a:ext cx="935037" cy="358775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4" name="Line 30"/>
          <p:cNvSpPr>
            <a:spLocks noChangeShapeType="1"/>
          </p:cNvSpPr>
          <p:nvPr/>
        </p:nvSpPr>
        <p:spPr bwMode="auto">
          <a:xfrm>
            <a:off x="5435600" y="1341438"/>
            <a:ext cx="504825" cy="358775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5" name="Line 31"/>
          <p:cNvSpPr>
            <a:spLocks noChangeShapeType="1"/>
          </p:cNvSpPr>
          <p:nvPr/>
        </p:nvSpPr>
        <p:spPr bwMode="auto">
          <a:xfrm flipH="1">
            <a:off x="6948488" y="2420938"/>
            <a:ext cx="719137" cy="576262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6" name="Line 32"/>
          <p:cNvSpPr>
            <a:spLocks noChangeShapeType="1"/>
          </p:cNvSpPr>
          <p:nvPr/>
        </p:nvSpPr>
        <p:spPr bwMode="auto">
          <a:xfrm flipH="1">
            <a:off x="971550" y="3789363"/>
            <a:ext cx="215900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7" name="Line 33"/>
          <p:cNvSpPr>
            <a:spLocks noChangeShapeType="1"/>
          </p:cNvSpPr>
          <p:nvPr/>
        </p:nvSpPr>
        <p:spPr bwMode="auto">
          <a:xfrm flipH="1">
            <a:off x="3708400" y="3141663"/>
            <a:ext cx="431800" cy="4318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8" name="Line 34"/>
          <p:cNvSpPr>
            <a:spLocks noChangeShapeType="1"/>
          </p:cNvSpPr>
          <p:nvPr/>
        </p:nvSpPr>
        <p:spPr bwMode="auto">
          <a:xfrm>
            <a:off x="4067175" y="3068638"/>
            <a:ext cx="503238" cy="4318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9" name="Line 35"/>
          <p:cNvSpPr>
            <a:spLocks noChangeShapeType="1"/>
          </p:cNvSpPr>
          <p:nvPr/>
        </p:nvSpPr>
        <p:spPr bwMode="auto">
          <a:xfrm flipH="1">
            <a:off x="2124075" y="4797425"/>
            <a:ext cx="935038" cy="287338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700" name="Line 36"/>
          <p:cNvSpPr>
            <a:spLocks noChangeShapeType="1"/>
          </p:cNvSpPr>
          <p:nvPr/>
        </p:nvSpPr>
        <p:spPr bwMode="auto">
          <a:xfrm>
            <a:off x="4427538" y="4797425"/>
            <a:ext cx="576262" cy="2159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701" name="Oval 37"/>
          <p:cNvSpPr>
            <a:spLocks noChangeArrowheads="1"/>
          </p:cNvSpPr>
          <p:nvPr/>
        </p:nvSpPr>
        <p:spPr bwMode="auto">
          <a:xfrm>
            <a:off x="215900" y="476250"/>
            <a:ext cx="1331913" cy="720725"/>
          </a:xfrm>
          <a:prstGeom prst="ellipse">
            <a:avLst/>
          </a:prstGeom>
          <a:solidFill>
            <a:srgbClr val="66FF66"/>
          </a:solidFill>
          <a:ln w="9525" algn="ctr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ตรวจสอบ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ข้อเท็จจริง</a:t>
            </a:r>
          </a:p>
        </p:txBody>
      </p:sp>
      <p:sp>
        <p:nvSpPr>
          <p:cNvPr id="241702" name="Line 38"/>
          <p:cNvSpPr>
            <a:spLocks noChangeShapeType="1"/>
          </p:cNvSpPr>
          <p:nvPr/>
        </p:nvSpPr>
        <p:spPr bwMode="auto">
          <a:xfrm flipH="1" flipV="1">
            <a:off x="1403350" y="1052513"/>
            <a:ext cx="865188" cy="219075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703" name="Line 39"/>
          <p:cNvSpPr>
            <a:spLocks noChangeShapeType="1"/>
          </p:cNvSpPr>
          <p:nvPr/>
        </p:nvSpPr>
        <p:spPr bwMode="auto">
          <a:xfrm>
            <a:off x="1619250" y="836613"/>
            <a:ext cx="647700" cy="287337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9915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สี่เหลี่ยมผืนผ้า 5"/>
          <p:cNvSpPr>
            <a:spLocks noChangeArrowheads="1"/>
          </p:cNvSpPr>
          <p:nvPr/>
        </p:nvSpPr>
        <p:spPr bwMode="auto">
          <a:xfrm>
            <a:off x="928662" y="642918"/>
            <a:ext cx="742950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th-TH" altLang="en-US" b="1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altLang="en-US" sz="4400" b="1" u="sng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เหตุถูกสั่งให้ออกจากราชการ 6 </a:t>
            </a:r>
            <a:r>
              <a:rPr lang="th-TH" altLang="en-US" sz="4400" b="1" u="sng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กรณี</a:t>
            </a:r>
          </a:p>
          <a:p>
            <a:pPr>
              <a:lnSpc>
                <a:spcPct val="75000"/>
              </a:lnSpc>
            </a:pPr>
            <a:endParaRPr lang="th-TH" altLang="en-US" sz="4400" b="1" u="sng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1. เจ็บป่วยไม่อาจปฏิบัติหน้าที่ราชการได้โดยสม่ำเสมอ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2. ขาดคุณสมบัติทั่วไป/ต้องห้าม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- ไม่มีสัญญาติไทย </a:t>
            </a:r>
            <a:r>
              <a:rPr lang="th-TH" altLang="en-US" sz="2800" b="1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- ไม่เลื่อมใส</a:t>
            </a:r>
            <a:r>
              <a:rPr lang="th-TH" altLang="en-US" sz="2800" b="1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ปกครองระบบประชาธิปไตย</a:t>
            </a:r>
            <a:endParaRPr lang="th-TH" altLang="en-US" sz="28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- ดำรงตำแหน่งการเมือง  - ยังถูกสั่งพักฯ/ให้ออกไว้ก่อน 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- ล้มละลาย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- เคยต้องรับโทษที่สุดให้จำคุกคดีอาญา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  (ยกเว้นประมาท/ลหุโทษ)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3. ปฏิบัติงานไม่มีประสิทธิภาพฯ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4.หย่อนฯ-บกพร่อง-ประพฤติตนไม่เหมาะสมกับตำแหน่งหน้าที่ฯ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5. มีมลทินหรือมัวหมอง 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6. ต้องรับโทษจำคุกที่สุดในความผิดประมาท/ลหุโทษ หรือ 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ต้องรับโทษจำคุกโดยคำสั่งศาลซึ่งยังไม่ถึงกับจะถูกลงโทษปลด 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หรือไล่ออก</a:t>
            </a:r>
            <a:endParaRPr lang="th-TH" altLang="en-US" sz="280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C4256-75F8-4050-8289-ADB30BF16F72}" type="slidenum"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91</a:t>
            </a:fld>
            <a:endParaRPr lang="th-TH" alt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36035" name="Rectangle 3"/>
          <p:cNvSpPr>
            <a:spLocks noChangeArrowheads="1"/>
          </p:cNvSpPr>
          <p:nvPr/>
        </p:nvSpPr>
        <p:spPr bwMode="auto">
          <a:xfrm>
            <a:off x="468313" y="476250"/>
            <a:ext cx="8207375" cy="6048375"/>
          </a:xfrm>
          <a:prstGeom prst="rect">
            <a:avLst/>
          </a:prstGeom>
          <a:solidFill>
            <a:schemeClr val="tx1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H NiramitIT๙" pitchFamily="2" charset="-34"/>
              <a:cs typeface="TH NiramitIT๙" pitchFamily="2" charset="-34"/>
            </a:endParaRPr>
          </a:p>
          <a:p>
            <a:pPr algn="ctr">
              <a:lnSpc>
                <a:spcPct val="85000"/>
              </a:lnSpc>
              <a:defRPr/>
            </a:pP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H NiramitIT๙" pitchFamily="2" charset="-34"/>
              <a:cs typeface="TH NiramitIT๙" pitchFamily="2" charset="-34"/>
            </a:endParaRPr>
          </a:p>
          <a:p>
            <a:pPr algn="ctr"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การร้องทุกข์กรณีที่คับข้องใจอันเกิดจากการปฏิบัติ/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ไม่ปฏิบัติต่อตน ของ ผบ. และมิใช่กรณีอุทธรณ์ตาม 1.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1. เหตุเกิดจาก ผบ. ให้ร้องทุกข์ต่อ ผบ.ชั้นเหนือขึ้นไป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 - เหตุเกิดจาก ผบ.ต่ำกว่า ผวจ./อธิบดี ร้องทุกข์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    ต่อ ผวจ./อธิบดี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 - เหตุเกิดจาก ผวจ./อธิบดี  ร้องทุกข์ต่อปลัดฯ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2. เหตุเกิดจาก ปลัดกระทรวง/ รัฐมนตรี / นายกฯ 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  ให้ร้องทุกข์ ต่อ </a:t>
            </a:r>
            <a:r>
              <a:rPr lang="th-TH" sz="3200" b="1" dirty="0" err="1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ก.พ.ค</a:t>
            </a: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.  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3. ถ้ายังไม่พอใจคำวินิจฉัยร้องทุกข์</a:t>
            </a: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 มีสิทธิฟ้องต่อศาล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       ปกครองชั้นต้นภายใน </a:t>
            </a:r>
            <a:r>
              <a:rPr lang="en-US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90 </a:t>
            </a: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วัน นับแต่ทราบคำวินิจฉัย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 การร้องทุกข์/พิจารณาวินิจฉัย ให้เป็นไปตามกฎ </a:t>
            </a:r>
            <a:r>
              <a:rPr lang="th-TH" sz="3200" b="1" dirty="0" err="1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ก.พ.ค.</a:t>
            </a: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th-TH" sz="32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  <a:sym typeface="Wingdings" pitchFamily="2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42988" y="422275"/>
            <a:ext cx="7200900" cy="666750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pPr eaLnBrk="1" hangingPunct="1">
              <a:lnSpc>
                <a:spcPct val="80000"/>
              </a:lnSpc>
            </a:pPr>
            <a:r>
              <a:rPr kumimoji="1" lang="th-TH" altLang="en-US" sz="4400" b="1">
                <a:solidFill>
                  <a:srgbClr val="FFFFFF"/>
                </a:solidFill>
                <a:latin typeface="Browallia New" pitchFamily="34" charset="-34"/>
                <a:cs typeface="Cordia New" pitchFamily="34" charset="-34"/>
              </a:rPr>
              <a:t>         </a:t>
            </a:r>
            <a:r>
              <a:rPr kumimoji="1" lang="th-TH" altLang="en-US" sz="44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การร้องทุกข์ของข้าราชการ</a:t>
            </a:r>
            <a:endParaRPr kumimoji="1" lang="th-TH" altLang="en-US" sz="3600" b="1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3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6035" grpId="0" animBg="1" autoUpdateAnimBg="0"/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AutoShape 8"/>
          <p:cNvSpPr>
            <a:spLocks noChangeArrowheads="1"/>
          </p:cNvSpPr>
          <p:nvPr/>
        </p:nvSpPr>
        <p:spPr bwMode="blackWhite">
          <a:xfrm>
            <a:off x="539750" y="1735138"/>
            <a:ext cx="3744913" cy="685800"/>
          </a:xfrm>
          <a:prstGeom prst="roundRect">
            <a:avLst>
              <a:gd name="adj" fmla="val 9106"/>
            </a:avLst>
          </a:prstGeom>
          <a:solidFill>
            <a:srgbClr val="FFCC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2.สั่งให้ออกจากราชการ 6 กรณี</a:t>
            </a:r>
          </a:p>
        </p:txBody>
      </p:sp>
      <p:sp>
        <p:nvSpPr>
          <p:cNvPr id="239619" name="AutoShape 8"/>
          <p:cNvSpPr>
            <a:spLocks noChangeArrowheads="1"/>
          </p:cNvSpPr>
          <p:nvPr/>
        </p:nvSpPr>
        <p:spPr bwMode="blackWhite">
          <a:xfrm>
            <a:off x="539750" y="2636838"/>
            <a:ext cx="3744913" cy="6477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1.สั่งให้ออกฯที่อุทธรณ์ไม่ได้โดย ปลัดฯ</a:t>
            </a:r>
          </a:p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     /รมว./นายกฯ/และผู้รับมอบอำนาจ</a:t>
            </a:r>
          </a:p>
        </p:txBody>
      </p:sp>
      <p:sp>
        <p:nvSpPr>
          <p:cNvPr id="239620" name="AutoShape 8"/>
          <p:cNvSpPr>
            <a:spLocks noChangeArrowheads="1"/>
          </p:cNvSpPr>
          <p:nvPr/>
        </p:nvSpPr>
        <p:spPr bwMode="blackWhite">
          <a:xfrm>
            <a:off x="766763" y="3319463"/>
            <a:ext cx="35179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2.คับข้องใจ ที่เกิดจาก ปลัดฯ/รมว./</a:t>
            </a:r>
          </a:p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นายกฯ/ และผู้รับมอบอำนาจ</a:t>
            </a:r>
          </a:p>
        </p:txBody>
      </p:sp>
      <p:sp>
        <p:nvSpPr>
          <p:cNvPr id="239621" name="AutoShape 8"/>
          <p:cNvSpPr>
            <a:spLocks noChangeArrowheads="1"/>
          </p:cNvSpPr>
          <p:nvPr/>
        </p:nvSpPr>
        <p:spPr bwMode="blackWhite">
          <a:xfrm>
            <a:off x="766763" y="4868863"/>
            <a:ext cx="35179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4.คับข้องใจ ที่เกิดจาก อธิบดี/ผวจ./</a:t>
            </a:r>
          </a:p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และผู้รับมอบอำนาจ</a:t>
            </a:r>
          </a:p>
        </p:txBody>
      </p:sp>
      <p:sp>
        <p:nvSpPr>
          <p:cNvPr id="239622" name="AutoShape 8"/>
          <p:cNvSpPr>
            <a:spLocks noChangeArrowheads="1"/>
          </p:cNvSpPr>
          <p:nvPr/>
        </p:nvSpPr>
        <p:spPr bwMode="blackWhite">
          <a:xfrm>
            <a:off x="766763" y="4149725"/>
            <a:ext cx="35179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3.สั่งให้ออกฯ (กรณีอุทธรณ์ไม่ได้)</a:t>
            </a:r>
          </a:p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โดย อธิบดี/ผวจ./และผู้รับมอบอำนาจ</a:t>
            </a:r>
          </a:p>
        </p:txBody>
      </p:sp>
      <p:sp>
        <p:nvSpPr>
          <p:cNvPr id="239623" name="AutoShape 8"/>
          <p:cNvSpPr>
            <a:spLocks noChangeArrowheads="1"/>
          </p:cNvSpPr>
          <p:nvPr/>
        </p:nvSpPr>
        <p:spPr bwMode="blackWhite">
          <a:xfrm>
            <a:off x="539750" y="1052513"/>
            <a:ext cx="3744913" cy="647700"/>
          </a:xfrm>
          <a:prstGeom prst="roundRect">
            <a:avLst>
              <a:gd name="adj" fmla="val 9106"/>
            </a:avLst>
          </a:prstGeom>
          <a:solidFill>
            <a:srgbClr val="FFCC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1.สั่งลงโทษทางวินัย 5 สถาน </a:t>
            </a:r>
          </a:p>
        </p:txBody>
      </p:sp>
      <p:sp>
        <p:nvSpPr>
          <p:cNvPr id="239624" name="AutoShape 8"/>
          <p:cNvSpPr>
            <a:spLocks noChangeArrowheads="1"/>
          </p:cNvSpPr>
          <p:nvPr/>
        </p:nvSpPr>
        <p:spPr bwMode="blackWhite">
          <a:xfrm>
            <a:off x="539750" y="5734050"/>
            <a:ext cx="3733800" cy="6477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5.คับข้องใจ ที่เกิดจาก ผบ.</a:t>
            </a:r>
          </a:p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ซึ่งตำแหน่งต่ำกว่า อธิบดี/ผวจ.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5003800" y="1125538"/>
            <a:ext cx="1512888" cy="1439862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en-US" sz="440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ก.พ.ค.</a:t>
            </a:r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5003800" y="2565400"/>
            <a:ext cx="1512888" cy="1439863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en-US" sz="440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ก.พ.ค.</a:t>
            </a:r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5003800" y="4221163"/>
            <a:ext cx="1512888" cy="1223962"/>
          </a:xfrm>
          <a:prstGeom prst="rect">
            <a:avLst/>
          </a:prstGeom>
          <a:solidFill>
            <a:srgbClr val="66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en-US" sz="4400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ปลัดฯ</a:t>
            </a:r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5003800" y="5516563"/>
            <a:ext cx="1800225" cy="1268412"/>
          </a:xfrm>
          <a:prstGeom prst="rect">
            <a:avLst/>
          </a:prstGeom>
          <a:solidFill>
            <a:srgbClr val="CC66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th-TH" altLang="en-US" sz="440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อธิบดี/ผวจ</a:t>
            </a:r>
          </a:p>
        </p:txBody>
      </p:sp>
      <p:sp>
        <p:nvSpPr>
          <p:cNvPr id="239629" name="Oval 13"/>
          <p:cNvSpPr>
            <a:spLocks noChangeArrowheads="1"/>
          </p:cNvSpPr>
          <p:nvPr/>
        </p:nvSpPr>
        <p:spPr bwMode="auto">
          <a:xfrm>
            <a:off x="7164388" y="3357563"/>
            <a:ext cx="1728787" cy="122396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th-TH" altLang="en-US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ศาล</a:t>
            </a:r>
          </a:p>
          <a:p>
            <a:pPr algn="ctr">
              <a:lnSpc>
                <a:spcPct val="75000"/>
              </a:lnSpc>
            </a:pPr>
            <a:r>
              <a:rPr lang="th-TH" altLang="en-US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ปกครอง</a:t>
            </a:r>
          </a:p>
          <a:p>
            <a:pPr algn="ctr">
              <a:lnSpc>
                <a:spcPct val="75000"/>
              </a:lnSpc>
            </a:pPr>
            <a:r>
              <a:rPr lang="th-TH" altLang="en-US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ชั้นต้น</a:t>
            </a:r>
          </a:p>
        </p:txBody>
      </p:sp>
      <p:sp>
        <p:nvSpPr>
          <p:cNvPr id="239630" name="Oval 14"/>
          <p:cNvSpPr>
            <a:spLocks noChangeArrowheads="1"/>
          </p:cNvSpPr>
          <p:nvPr/>
        </p:nvSpPr>
        <p:spPr bwMode="auto">
          <a:xfrm>
            <a:off x="7164388" y="1125538"/>
            <a:ext cx="1655762" cy="12239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th-TH" altLang="en-US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ศาล</a:t>
            </a:r>
          </a:p>
          <a:p>
            <a:pPr algn="ctr">
              <a:lnSpc>
                <a:spcPct val="65000"/>
              </a:lnSpc>
            </a:pPr>
            <a:r>
              <a:rPr lang="th-TH" altLang="en-US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ปกครอง</a:t>
            </a:r>
          </a:p>
          <a:p>
            <a:pPr algn="ctr">
              <a:lnSpc>
                <a:spcPct val="65000"/>
              </a:lnSpc>
            </a:pPr>
            <a:r>
              <a:rPr lang="th-TH" altLang="en-US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สูงสุด</a:t>
            </a:r>
          </a:p>
        </p:txBody>
      </p:sp>
      <p:sp>
        <p:nvSpPr>
          <p:cNvPr id="239631" name="AutoShape 15"/>
          <p:cNvSpPr>
            <a:spLocks noChangeArrowheads="1"/>
          </p:cNvSpPr>
          <p:nvPr/>
        </p:nvSpPr>
        <p:spPr bwMode="auto">
          <a:xfrm>
            <a:off x="4284663" y="1557338"/>
            <a:ext cx="792162" cy="433387"/>
          </a:xfrm>
          <a:prstGeom prst="notchedRightArrow">
            <a:avLst>
              <a:gd name="adj1" fmla="val 50000"/>
              <a:gd name="adj2" fmla="val 4569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2" name="AutoShape 16"/>
          <p:cNvSpPr>
            <a:spLocks noChangeArrowheads="1"/>
          </p:cNvSpPr>
          <p:nvPr/>
        </p:nvSpPr>
        <p:spPr bwMode="auto">
          <a:xfrm>
            <a:off x="4284663" y="3141663"/>
            <a:ext cx="792162" cy="433387"/>
          </a:xfrm>
          <a:prstGeom prst="notchedRightArrow">
            <a:avLst>
              <a:gd name="adj1" fmla="val 50000"/>
              <a:gd name="adj2" fmla="val 4569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3" name="AutoShape 17"/>
          <p:cNvSpPr>
            <a:spLocks noChangeArrowheads="1"/>
          </p:cNvSpPr>
          <p:nvPr/>
        </p:nvSpPr>
        <p:spPr bwMode="auto">
          <a:xfrm>
            <a:off x="4284663" y="4652963"/>
            <a:ext cx="790575" cy="433387"/>
          </a:xfrm>
          <a:prstGeom prst="notchedRightArrow">
            <a:avLst>
              <a:gd name="adj1" fmla="val 50000"/>
              <a:gd name="adj2" fmla="val 4560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4" name="AutoShape 18"/>
          <p:cNvSpPr>
            <a:spLocks noChangeArrowheads="1"/>
          </p:cNvSpPr>
          <p:nvPr/>
        </p:nvSpPr>
        <p:spPr bwMode="auto">
          <a:xfrm>
            <a:off x="4284663" y="5876925"/>
            <a:ext cx="792162" cy="433388"/>
          </a:xfrm>
          <a:prstGeom prst="notchedRightArrow">
            <a:avLst>
              <a:gd name="adj1" fmla="val 50000"/>
              <a:gd name="adj2" fmla="val 4569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5" name="AutoShape 19"/>
          <p:cNvSpPr>
            <a:spLocks noChangeArrowheads="1"/>
          </p:cNvSpPr>
          <p:nvPr/>
        </p:nvSpPr>
        <p:spPr bwMode="auto">
          <a:xfrm>
            <a:off x="6516688" y="1557338"/>
            <a:ext cx="647700" cy="433387"/>
          </a:xfrm>
          <a:prstGeom prst="notchedRightArrow">
            <a:avLst>
              <a:gd name="adj1" fmla="val 50000"/>
              <a:gd name="adj2" fmla="val 3736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6" name="AutoShape 20"/>
          <p:cNvSpPr>
            <a:spLocks noChangeArrowheads="1"/>
          </p:cNvSpPr>
          <p:nvPr/>
        </p:nvSpPr>
        <p:spPr bwMode="auto">
          <a:xfrm rot="1249686">
            <a:off x="6588125" y="3284538"/>
            <a:ext cx="647700" cy="358775"/>
          </a:xfrm>
          <a:prstGeom prst="notchedRightArrow">
            <a:avLst>
              <a:gd name="adj1" fmla="val 50000"/>
              <a:gd name="adj2" fmla="val 451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7" name="AutoShape 21"/>
          <p:cNvSpPr>
            <a:spLocks noChangeArrowheads="1"/>
          </p:cNvSpPr>
          <p:nvPr/>
        </p:nvSpPr>
        <p:spPr bwMode="auto">
          <a:xfrm rot="16243465" flipV="1">
            <a:off x="7523956" y="2564607"/>
            <a:ext cx="1008063" cy="431800"/>
          </a:xfrm>
          <a:prstGeom prst="notchedRightArrow">
            <a:avLst>
              <a:gd name="adj1" fmla="val 50000"/>
              <a:gd name="adj2" fmla="val 5836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8" name="AutoShape 22"/>
          <p:cNvSpPr>
            <a:spLocks noChangeArrowheads="1"/>
          </p:cNvSpPr>
          <p:nvPr/>
        </p:nvSpPr>
        <p:spPr bwMode="auto">
          <a:xfrm rot="-1231502">
            <a:off x="6443663" y="4508500"/>
            <a:ext cx="1152525" cy="346075"/>
          </a:xfrm>
          <a:prstGeom prst="notchedRightArrow">
            <a:avLst>
              <a:gd name="adj1" fmla="val 50000"/>
              <a:gd name="adj2" fmla="val 8325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9" name="AutoShape 23"/>
          <p:cNvSpPr>
            <a:spLocks noChangeArrowheads="1"/>
          </p:cNvSpPr>
          <p:nvPr/>
        </p:nvSpPr>
        <p:spPr bwMode="auto">
          <a:xfrm rot="-2786158">
            <a:off x="6377782" y="5223668"/>
            <a:ext cx="2089150" cy="227013"/>
          </a:xfrm>
          <a:prstGeom prst="notchedRightArrow">
            <a:avLst>
              <a:gd name="adj1" fmla="val 50000"/>
              <a:gd name="adj2" fmla="val 23006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40" name="AutoShape 24"/>
          <p:cNvSpPr>
            <a:spLocks noChangeArrowheads="1"/>
          </p:cNvSpPr>
          <p:nvPr/>
        </p:nvSpPr>
        <p:spPr bwMode="auto">
          <a:xfrm>
            <a:off x="1692275" y="0"/>
            <a:ext cx="6335713" cy="76517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en-US" sz="4000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สรุป การอุทธรณ์/ร้องทุกข์ ของข้าราชการ</a:t>
            </a:r>
          </a:p>
        </p:txBody>
      </p:sp>
      <p:sp>
        <p:nvSpPr>
          <p:cNvPr id="239641" name="AutoShape 25"/>
          <p:cNvSpPr>
            <a:spLocks noChangeArrowheads="1"/>
          </p:cNvSpPr>
          <p:nvPr/>
        </p:nvSpPr>
        <p:spPr bwMode="auto">
          <a:xfrm rot="-5400000">
            <a:off x="-142875" y="1304925"/>
            <a:ext cx="1438275" cy="936625"/>
          </a:xfrm>
          <a:prstGeom prst="leftRightArrow">
            <a:avLst>
              <a:gd name="adj1" fmla="val 50000"/>
              <a:gd name="adj2" fmla="val 30712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en-US" sz="4400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อุทธรณ์</a:t>
            </a:r>
          </a:p>
        </p:txBody>
      </p:sp>
      <p:sp>
        <p:nvSpPr>
          <p:cNvPr id="239642" name="AutoShape 26"/>
          <p:cNvSpPr>
            <a:spLocks noChangeArrowheads="1"/>
          </p:cNvSpPr>
          <p:nvPr/>
        </p:nvSpPr>
        <p:spPr bwMode="auto">
          <a:xfrm rot="-5400000">
            <a:off x="-1368425" y="4113213"/>
            <a:ext cx="3887788" cy="792162"/>
          </a:xfrm>
          <a:prstGeom prst="leftRightArrow">
            <a:avLst>
              <a:gd name="adj1" fmla="val 50000"/>
              <a:gd name="adj2" fmla="val 9815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en-US" sz="4400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ร้องทุกข์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688"/>
            <a:ext cx="8493125" cy="1470025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altLang="en-US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สาระสำคัญของพระราชบัญญัติ </a:t>
            </a:r>
            <a:br>
              <a:rPr lang="th-TH" altLang="en-US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</a:br>
            <a:r>
              <a:rPr lang="th-TH" altLang="en-US" sz="4000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ความรับผิดทางละเมิดของเจ้าหน้าที่ พ.ศ.2539</a:t>
            </a:r>
            <a:endParaRPr lang="th-TH" altLang="en-US" dirty="0" smtClean="0">
              <a:solidFill>
                <a:srgbClr val="FFFF00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1013" y="1628775"/>
            <a:ext cx="8350250" cy="4651375"/>
          </a:xfrm>
        </p:spPr>
        <p:txBody>
          <a:bodyPr/>
          <a:lstStyle/>
          <a:p>
            <a:pPr marL="342900" indent="-342900" eaLnBrk="1" hangingPunct="1">
              <a:lnSpc>
                <a:spcPct val="50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1. เมื่อเกิดความเสียหายแก่ หน่วยงานของรัฐ หรือ </a:t>
            </a:r>
          </a:p>
          <a:p>
            <a:pPr marL="342900" indent="-342900" eaLnBrk="1" hangingPunct="1">
              <a:lnSpc>
                <a:spcPct val="70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</a:t>
            </a:r>
            <a:r>
              <a:rPr lang="th-TH" sz="36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บุคคลภายนอก</a:t>
            </a:r>
            <a:endParaRPr lang="th-TH" sz="3600" b="1" dirty="0">
              <a:solidFill>
                <a:srgbClr val="FFFFFF"/>
              </a:solidFill>
              <a:latin typeface="JasmineUPC" panose="02020603050405020304" pitchFamily="18" charset="-34"/>
              <a:ea typeface="Arial Unicode MS" pitchFamily="34" charset="-128"/>
              <a:cs typeface="JasmineUPC" panose="02020603050405020304" pitchFamily="18" charset="-34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</a:t>
            </a:r>
            <a:r>
              <a:rPr lang="th-TH" sz="3600" b="1" dirty="0" smtClean="0">
                <a:solidFill>
                  <a:srgbClr val="00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■</a:t>
            </a:r>
            <a:r>
              <a:rPr lang="th-TH" sz="36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  <a:r>
              <a:rPr lang="th-TH" sz="36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หน่วยงานของรัฐเสียหาย  เช่น </a:t>
            </a:r>
            <a:r>
              <a:rPr lang="th-TH" sz="36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ทรัพย์สินเสียหาย</a:t>
            </a:r>
          </a:p>
          <a:p>
            <a:pPr marL="342900" indent="-342900" eaLnBrk="1" hangingPunct="1">
              <a:lnSpc>
                <a:spcPct val="60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</a:t>
            </a:r>
            <a:r>
              <a:rPr lang="th-TH" sz="3600" b="1" dirty="0" smtClean="0">
                <a:solidFill>
                  <a:srgbClr val="00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■</a:t>
            </a:r>
            <a:r>
              <a:rPr lang="th-TH" sz="36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  <a:r>
              <a:rPr lang="th-TH" sz="36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บุคคลภายนอกเสียหาย เช่น</a:t>
            </a:r>
          </a:p>
          <a:p>
            <a:pPr marL="342900" indent="-342900" eaLnBrk="1" hangingPunct="1">
              <a:lnSpc>
                <a:spcPct val="70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</a:t>
            </a:r>
            <a:r>
              <a:rPr lang="th-TH" sz="36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</a:t>
            </a:r>
            <a:r>
              <a:rPr lang="th-TH" sz="36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1) ตาย   </a:t>
            </a:r>
            <a:r>
              <a:rPr lang="en-US" sz="36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2</a:t>
            </a:r>
            <a:r>
              <a:rPr lang="th-TH" sz="36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)บาดเจ็บ</a:t>
            </a:r>
          </a:p>
          <a:p>
            <a:pPr marL="342900" indent="-342900" eaLnBrk="1" hangingPunct="1">
              <a:lnSpc>
                <a:spcPct val="70000"/>
              </a:lnSpc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</a:t>
            </a:r>
            <a:r>
              <a:rPr lang="en-US" sz="36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</a:t>
            </a:r>
            <a:r>
              <a:rPr lang="th-TH" sz="36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3) ทรัพย์สิน/สิทธิ  เสียหาย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</a:t>
            </a:r>
            <a:r>
              <a:rPr lang="th-TH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2. ความ</a:t>
            </a:r>
            <a:r>
              <a:rPr lang="th-TH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เสียหายตาม 1 นั้นเกิด</a:t>
            </a:r>
            <a:r>
              <a:rPr lang="th-TH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จาก</a:t>
            </a:r>
            <a:r>
              <a:rPr lang="th-TH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การกระทำละเมิด   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th-TH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  <a:r>
              <a:rPr lang="th-TH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ของเจ้าหน้าที่ในการปฏิบัติหน้าที่ราชการ   </a:t>
            </a:r>
            <a:endParaRPr lang="th-TH" dirty="0">
              <a:solidFill>
                <a:schemeClr val="accent1">
                  <a:lumMod val="40000"/>
                  <a:lumOff val="6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404813"/>
            <a:ext cx="8301038" cy="61198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sz="4000" b="1" dirty="0">
                <a:solidFill>
                  <a:srgbClr val="0000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  <a:r>
              <a:rPr lang="th-TH" sz="40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3. กรณีเจ้าหน้าที่กระทำ</a:t>
            </a:r>
            <a:r>
              <a:rPr lang="th-TH" sz="40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ละเมิด ต่อหน่วยงาน</a:t>
            </a:r>
          </a:p>
          <a:p>
            <a:pPr eaLnBrk="1" hangingPunct="1"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ของรัฐ หรือ</a:t>
            </a:r>
            <a:r>
              <a:rPr lang="th-TH" sz="40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ต่อบุคคลภายนอก ทำให้</a:t>
            </a:r>
            <a:r>
              <a:rPr lang="th-TH" sz="40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ได้รับ</a:t>
            </a:r>
          </a:p>
          <a:p>
            <a:pPr eaLnBrk="1" hangingPunct="1"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ความ</a:t>
            </a:r>
            <a:r>
              <a:rPr lang="th-TH" sz="40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เสียหาย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0000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     </a:t>
            </a:r>
            <a:r>
              <a:rPr lang="th-TH" sz="40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3.1 กรณี</a:t>
            </a:r>
            <a:r>
              <a:rPr lang="th-TH" sz="4000" b="1" u="sng" dirty="0" smtClean="0">
                <a:solidFill>
                  <a:srgbClr val="FFCC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จงใจ</a:t>
            </a:r>
            <a:r>
              <a:rPr lang="th-TH" sz="40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หรือ </a:t>
            </a:r>
            <a:r>
              <a:rPr lang="th-TH" sz="4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ประมาทเลินเล่อ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</a:t>
            </a:r>
            <a:r>
              <a:rPr lang="th-TH" sz="4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อย่างร้ายแรง </a:t>
            </a:r>
            <a:r>
              <a:rPr lang="th-TH" sz="4000" b="1" u="sng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เจ้าหน้าที่</a:t>
            </a:r>
            <a:r>
              <a:rPr lang="th-TH" sz="4000" b="1" u="sng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ต้อง</a:t>
            </a:r>
            <a:r>
              <a:rPr lang="th-TH" sz="4000" b="1" u="sng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รับผิด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sz="4000" b="1" dirty="0" smtClean="0"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(เกิดจากการกระทำ/ละเว้นการกระทำ ของผู้นั้น)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     </a:t>
            </a:r>
            <a:r>
              <a:rPr lang="th-TH" sz="40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3.2 กรณีประมาทเลินเล่อไม่</a:t>
            </a:r>
            <a:r>
              <a:rPr lang="th-TH" sz="40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ร้ายแรง      </a:t>
            </a:r>
            <a:r>
              <a:rPr lang="th-TH" sz="4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เจ้าหน้าที่</a:t>
            </a:r>
            <a:r>
              <a:rPr lang="th-TH" sz="4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ไม่ต้องรับ</a:t>
            </a:r>
            <a:r>
              <a:rPr lang="th-TH" sz="4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ผิด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Content Placeholder 2"/>
          <p:cNvSpPr>
            <a:spLocks noGrp="1"/>
          </p:cNvSpPr>
          <p:nvPr>
            <p:ph idx="1"/>
          </p:nvPr>
        </p:nvSpPr>
        <p:spPr>
          <a:xfrm>
            <a:off x="250825" y="-315913"/>
            <a:ext cx="8929688" cy="64087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th-TH" altLang="en-US" sz="4000" b="1" smtClean="0">
              <a:solidFill>
                <a:srgbClr val="FFFF00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 eaLnBrk="1" hangingPunct="1"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4. กรณีบุคคลภายนอกฟ้องเรียกค่าสินไหมทดแทน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</a:t>
            </a:r>
            <a:r>
              <a:rPr lang="th-TH" altLang="en-US" sz="4000" b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4.1 ฟ้องหน่วยงานของรัฐ แต่ฟ้อง จนท.ไม่ได้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</a:t>
            </a:r>
            <a:r>
              <a:rPr lang="en-US" altLang="en-US" sz="4000" b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4.2 </a:t>
            </a:r>
            <a:r>
              <a:rPr lang="th-TH" altLang="en-US" sz="4000" b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ฟ้องต่อศาล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solidFill>
                  <a:srgbClr val="FFC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- ศาลยุติธรรม ละเมิดทางกายภาพ/หน้าที่ทั่วไป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solidFill>
                  <a:srgbClr val="FFC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เช่น เกิดจากรถยนต์ราชการ/การดูแลผู้ป่วย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solidFill>
                  <a:srgbClr val="FFC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หรือการรักษาพยาบาล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- ศาลปกครอง ละเมิดทางปกครอง คำสั่งทาง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ปกครอง/สัญญาทางปกครอง/สิทธิประโยชน์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หรือสวัสดิการของ จนท.</a:t>
            </a:r>
          </a:p>
          <a:p>
            <a:pPr eaLnBrk="1" hangingPunct="1">
              <a:buFontTx/>
              <a:buNone/>
              <a:defRPr/>
            </a:pPr>
            <a:endParaRPr lang="th-TH" altLang="en-US" sz="4000" b="1" smtClean="0"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 eaLnBrk="1" hangingPunct="1"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th-TH" altLang="en-US" smtClean="0"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gray">
          <a:xfrm>
            <a:off x="684213" y="3429000"/>
            <a:ext cx="7659687" cy="2751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D67E1">
                  <a:gamma/>
                  <a:shade val="46275"/>
                  <a:invGamma/>
                </a:srgbClr>
              </a:gs>
              <a:gs pos="50000">
                <a:srgbClr val="8D67E1"/>
              </a:gs>
              <a:gs pos="100000">
                <a:srgbClr val="8D67E1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 fontAlgn="auto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th-TH" sz="4800" b="1" kern="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KodchiangUPC" pitchFamily="18" charset="-34"/>
              <a:cs typeface="KodchiangUPC" pitchFamily="18" charset="-34"/>
            </a:endParaRPr>
          </a:p>
          <a:p>
            <a:pPr marL="342900" indent="-342900" fontAlgn="auto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KodchiangUPC" pitchFamily="18" charset="-34"/>
                <a:cs typeface="KodchiangUPC" pitchFamily="18" charset="-34"/>
              </a:rPr>
              <a:t>   </a:t>
            </a:r>
            <a:r>
              <a:rPr lang="th-TH" sz="4000" b="1" kern="0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1. </a:t>
            </a:r>
            <a:r>
              <a:rPr lang="th-TH" sz="4000" b="1" kern="0" dirty="0">
                <a:solidFill>
                  <a:srgbClr val="FFFFFF">
                    <a:lumMod val="95000"/>
                  </a:srgb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กระทำโดยจงใจ หรือประมาทเลินเล่อ</a:t>
            </a:r>
          </a:p>
          <a:p>
            <a:pPr marL="342900" indent="-342900" fontAlgn="auto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srgbClr val="FFFFFF">
                    <a:lumMod val="95000"/>
                  </a:srgb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2. ต่อบุคคลอื่นโดยผิดกฎหมาย</a:t>
            </a:r>
          </a:p>
          <a:p>
            <a:pPr marL="342900" indent="-342900" fontAlgn="auto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srgbClr val="FFFFFF">
                    <a:lumMod val="95000"/>
                  </a:srgb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3. ทำให้เขาเสียหายถึงแก่ ชีวิต  ร่างกาย  </a:t>
            </a:r>
          </a:p>
          <a:p>
            <a:pPr marL="342900" indent="-342900" fontAlgn="auto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srgbClr val="FFFFFF">
                    <a:lumMod val="95000"/>
                  </a:srgb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  อนามัย เสรีภาพ ทรัพย์สิน หรือสิทธิ</a:t>
            </a:r>
          </a:p>
          <a:p>
            <a:pPr marL="342900" indent="-342900" fontAlgn="auto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th-TH" sz="4800" b="1" kern="0" dirty="0">
              <a:solidFill>
                <a:srgbClr val="FFC000"/>
              </a:solidFill>
              <a:latin typeface="Times New Roman"/>
              <a:cs typeface="KodchiangUPC" pitchFamily="18" charset="-34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1509713" y="1916113"/>
            <a:ext cx="6086475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99">
                  <a:gamma/>
                  <a:shade val="46275"/>
                  <a:invGamma/>
                </a:srgbClr>
              </a:gs>
              <a:gs pos="50000">
                <a:srgbClr val="009999"/>
              </a:gs>
              <a:gs pos="100000">
                <a:srgbClr val="009999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kern="0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มาตรา 420 การทำละเมิด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323850" y="558800"/>
            <a:ext cx="8424863" cy="1141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B764">
                  <a:gamma/>
                  <a:shade val="46275"/>
                  <a:invGamma/>
                </a:srgbClr>
              </a:gs>
              <a:gs pos="50000">
                <a:srgbClr val="EAB764"/>
              </a:gs>
              <a:gs pos="100000">
                <a:srgbClr val="EAB764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kern="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ประมวลกฎหมายแพ่งและพาณิช</a:t>
            </a:r>
            <a:r>
              <a:rPr lang="th-TH" sz="6000" b="1" kern="0" dirty="0">
                <a:solidFill>
                  <a:srgbClr val="FF0000"/>
                </a:solidFill>
                <a:latin typeface="KodchiangUPC" pitchFamily="18" charset="-34"/>
                <a:cs typeface="KodchiangUPC" pitchFamily="18" charset="-34"/>
              </a:rPr>
              <a:t>ย์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th-TH" sz="5500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ความรับผิดชดใช้ค่าสินไหมทดแทน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25538"/>
            <a:ext cx="7931150" cy="4779962"/>
          </a:xfrm>
        </p:spPr>
        <p:txBody>
          <a:bodyPr/>
          <a:lstStyle/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</a:t>
            </a:r>
            <a:r>
              <a:rPr lang="th-TH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ต้อง</a:t>
            </a:r>
            <a:r>
              <a:rPr lang="th-TH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รับผิดชดใช้ค่าสินไหมทดแทน </a:t>
            </a:r>
            <a:r>
              <a:rPr lang="th-TH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ให้แก่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ผู้เสียหาย/ทายาท</a:t>
            </a:r>
            <a:endParaRPr lang="th-TH" sz="4000" b="1" dirty="0">
              <a:solidFill>
                <a:schemeClr val="accent1">
                  <a:lumMod val="40000"/>
                  <a:lumOff val="6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 </a:t>
            </a:r>
            <a:r>
              <a:rPr lang="th-TH" sz="4000" b="1" dirty="0">
                <a:solidFill>
                  <a:srgbClr val="00B0F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1. คืนทรัพย์สิน หรือชดใช้เงิน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 2. ชดใช้ค่าเสียหาย เช่น 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   </a:t>
            </a:r>
            <a:r>
              <a:rPr lang="th-TH" sz="4000" b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- ค่าปลงศพ และค่าใช้จ่ายจำเป็นอื่นๆ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    </a:t>
            </a:r>
            <a:r>
              <a:rPr lang="th-TH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- 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ค่าขาดไร้อุปการะ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    </a:t>
            </a:r>
            <a:r>
              <a:rPr lang="th-TH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- 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ค่าขาดแรงงาน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    </a:t>
            </a:r>
            <a:r>
              <a:rPr lang="th-TH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- 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ค่ารักษาพยาบาล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   </a:t>
            </a:r>
            <a:r>
              <a:rPr lang="th-TH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- ค่าขาดประโยชน์ทำมาหาได้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5786437"/>
          </a:xfrm>
        </p:spPr>
        <p:txBody>
          <a:bodyPr/>
          <a:lstStyle/>
          <a:p>
            <a:pPr marL="477838" indent="-477838" algn="ctr" defTabSz="1274763" eaLnBrk="1" hangingPunct="1">
              <a:lnSpc>
                <a:spcPct val="65000"/>
              </a:lnSpc>
              <a:buFontTx/>
              <a:buNone/>
              <a:defRPr/>
            </a:pPr>
            <a:r>
              <a:rPr lang="th-TH" altLang="en-US" sz="54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ค่าเสียหายที่เรียกร้องได้</a:t>
            </a:r>
          </a:p>
          <a:p>
            <a:pPr marL="477838" indent="-477838" algn="ctr" defTabSz="1274763" eaLnBrk="1" hangingPunct="1">
              <a:lnSpc>
                <a:spcPct val="65000"/>
              </a:lnSpc>
              <a:buFontTx/>
              <a:buNone/>
              <a:defRPr/>
            </a:pPr>
            <a:r>
              <a:rPr lang="th-TH" altLang="en-US" sz="4400" b="1" smtClean="0">
                <a:latin typeface="JasmineUPC" pitchFamily="18" charset="-34"/>
                <a:cs typeface="JasmineUPC" pitchFamily="18" charset="-34"/>
              </a:rPr>
              <a:t>- ค่าได้รับความทุกข์ทรมาน/ค่าขาดความสุขสำราญใน</a:t>
            </a:r>
            <a:r>
              <a:rPr lang="th-TH" altLang="en-US" sz="44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ชีวิต (ฎีกาที่ </a:t>
            </a:r>
            <a:r>
              <a:rPr lang="en-US" altLang="en-US" sz="44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5751</a:t>
            </a:r>
            <a:r>
              <a:rPr lang="th-TH" altLang="en-US" sz="44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/</a:t>
            </a:r>
            <a:r>
              <a:rPr lang="en-US" altLang="en-US" sz="44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2544</a:t>
            </a:r>
            <a:r>
              <a:rPr lang="th-TH" altLang="en-US" sz="44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marL="477838" indent="-477838" algn="ctr" defTabSz="1274763" eaLnBrk="1" hangingPunct="1">
              <a:lnSpc>
                <a:spcPct val="65000"/>
              </a:lnSpc>
              <a:buFontTx/>
              <a:buNone/>
              <a:defRPr/>
            </a:pPr>
            <a:r>
              <a:rPr lang="th-TH" altLang="en-US" sz="4400" b="1" smtClean="0">
                <a:latin typeface="JasmineUPC" pitchFamily="18" charset="-34"/>
                <a:cs typeface="JasmineUPC" pitchFamily="18" charset="-34"/>
              </a:rPr>
              <a:t>     - ค่าเสียสมรรถภาพทางเพศ</a:t>
            </a:r>
          </a:p>
          <a:p>
            <a:pPr marL="477838" indent="-477838" algn="ctr" defTabSz="1274763" eaLnBrk="1" hangingPunct="1">
              <a:lnSpc>
                <a:spcPct val="65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 (ฎีกาที่ </a:t>
            </a:r>
            <a:r>
              <a:rPr lang="en-US" altLang="en-US" sz="44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75</a:t>
            </a:r>
            <a:r>
              <a:rPr lang="th-TH" altLang="en-US" sz="44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/</a:t>
            </a:r>
            <a:r>
              <a:rPr lang="en-US" altLang="en-US" sz="44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2538</a:t>
            </a:r>
            <a:r>
              <a:rPr lang="th-TH" altLang="en-US" sz="44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th-TH" altLang="en-US" b="1" smtClean="0">
              <a:solidFill>
                <a:srgbClr val="FFC000"/>
              </a:solidFill>
              <a:latin typeface="JasmineUPC" pitchFamily="18" charset="-34"/>
              <a:cs typeface="JasmineUPC" pitchFamily="18" charset="-34"/>
            </a:endParaRPr>
          </a:p>
          <a:p>
            <a:pPr marL="477838" indent="-477838" defTabSz="1274763" eaLnBrk="1" hangingPunct="1">
              <a:lnSpc>
                <a:spcPct val="65000"/>
              </a:lnSpc>
              <a:buFontTx/>
              <a:buNone/>
              <a:defRPr/>
            </a:pPr>
            <a:r>
              <a:rPr lang="th-TH" altLang="en-US" sz="5400" b="1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altLang="en-US" sz="5400" b="1" u="sng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ค่าเสียหายที่เรียกร้องไม่ได้</a:t>
            </a:r>
          </a:p>
          <a:p>
            <a:pPr marL="477838" indent="-477838" defTabSz="1274763" eaLnBrk="1" hangingPunct="1">
              <a:lnSpc>
                <a:spcPct val="65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- ค่าเศร้าโศกเสียใจ นั้น เป็นเพียงอารมณ์</a:t>
            </a:r>
          </a:p>
          <a:p>
            <a:pPr marL="477838" indent="-477838" defTabSz="1274763" eaLnBrk="1" hangingPunct="1">
              <a:lnSpc>
                <a:spcPct val="65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ไม่อาจเรียกร้องได้  </a:t>
            </a:r>
            <a:r>
              <a:rPr lang="th-TH" altLang="en-US" sz="40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(ฎีกาที่ </a:t>
            </a:r>
            <a:r>
              <a:rPr lang="en-US" altLang="en-US" sz="40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2818</a:t>
            </a:r>
            <a:r>
              <a:rPr lang="th-TH" altLang="en-US" sz="40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/</a:t>
            </a:r>
            <a:r>
              <a:rPr lang="en-US" altLang="en-US" sz="40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2548</a:t>
            </a:r>
            <a:r>
              <a:rPr lang="th-TH" altLang="en-US" sz="40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marL="477838" indent="-477838" defTabSz="1274763" eaLnBrk="1" hangingPunct="1">
              <a:lnSpc>
                <a:spcPct val="65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- ค่าเสียความรู้สึกกรณีถูกสั่งย้ายตำแหน่ง</a:t>
            </a:r>
          </a:p>
          <a:p>
            <a:pPr marL="477838" indent="-477838" defTabSz="1274763" eaLnBrk="1" hangingPunct="1">
              <a:lnSpc>
                <a:spcPct val="65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             (ศาลปกครองสูงสุด อ.</a:t>
            </a:r>
            <a:r>
              <a:rPr lang="en-US" altLang="en-US" sz="40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77</a:t>
            </a:r>
            <a:r>
              <a:rPr lang="th-TH" altLang="en-US" sz="40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/</a:t>
            </a:r>
            <a:r>
              <a:rPr lang="en-US" altLang="en-US" sz="4000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2547</a:t>
            </a:r>
            <a:r>
              <a:rPr lang="th-TH" altLang="en-US" b="1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h-TH" sz="2400" u="sng" dirty="0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5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ประมาท</a:t>
            </a:r>
            <a:r>
              <a:rPr lang="th-TH" sz="5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th-TH" u="sng" dirty="0">
              <a:solidFill>
                <a:schemeClr val="accent1">
                  <a:lumMod val="20000"/>
                  <a:lumOff val="8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557338"/>
            <a:ext cx="8229600" cy="3484562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1. การกระทำ ที่มิได้กระทำโดยเจตนา  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</a:t>
            </a: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แต่กระทำโดยปราศจากความระมัดระวัง</a:t>
            </a:r>
          </a:p>
          <a:p>
            <a:pPr>
              <a:lnSpc>
                <a:spcPct val="5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</a:t>
            </a: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ซึ่งบุคคลในภาวะเช่นนั้นจะต้องมี</a:t>
            </a:r>
          </a:p>
          <a:p>
            <a:pPr>
              <a:lnSpc>
                <a:spcPct val="5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th-TH" sz="4400" b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</a:t>
            </a: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ตามวิสัยและพฤติการณ์ 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3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และผู้กระทำอาจใช้ความระมัดระวัง 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เช่นว่านั้นได้ แต่หาได้ใช้ให้เพียงพอไม่</a:t>
            </a:r>
            <a:endParaRPr lang="th-TH" sz="4400" dirty="0">
              <a:solidFill>
                <a:schemeClr val="bg1">
                  <a:lumMod val="20000"/>
                  <a:lumOff val="8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0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336699"/>
      </a:dk2>
      <a:lt2>
        <a:srgbClr val="CCECFF"/>
      </a:lt2>
      <a:accent1>
        <a:srgbClr val="29A329"/>
      </a:accent1>
      <a:accent2>
        <a:srgbClr val="00FFFF"/>
      </a:accent2>
      <a:accent3>
        <a:srgbClr val="AD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D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D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6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164</Template>
  <TotalTime>485</TotalTime>
  <Words>7803</Words>
  <Application>Microsoft Office PowerPoint</Application>
  <PresentationFormat>นำเสนอทางหน้าจอ (4:3)</PresentationFormat>
  <Paragraphs>1010</Paragraphs>
  <Slides>132</Slides>
  <Notes>25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13</vt:i4>
      </vt:variant>
      <vt:variant>
        <vt:lpstr>ชื่อเรื่องภาพนิ่ง</vt:lpstr>
      </vt:variant>
      <vt:variant>
        <vt:i4>132</vt:i4>
      </vt:variant>
    </vt:vector>
  </HeadingPairs>
  <TitlesOfParts>
    <vt:vector size="145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26_Shimmer</vt:lpstr>
      <vt:lpstr>1_Shimmer</vt:lpstr>
      <vt:lpstr>Shimmer</vt:lpstr>
      <vt:lpstr>20_Shimmer</vt:lpstr>
      <vt:lpstr>14_Shimmer</vt:lpstr>
      <vt:lpstr>งานนำเสนอ PowerPoint</vt:lpstr>
      <vt:lpstr>ความหมายของวินัย  คือ</vt:lpstr>
      <vt:lpstr>การกระทำผิดวินัย คือ มีผลกระทบ...</vt:lpstr>
      <vt:lpstr>งานนำเสนอ PowerPoint</vt:lpstr>
      <vt:lpstr>งานนำเสนอ PowerPoint</vt:lpstr>
      <vt:lpstr> ผลกระทบจากการถูกลงโทษทางวินัย </vt:lpstr>
      <vt:lpstr> </vt:lpstr>
      <vt:lpstr> </vt:lpstr>
      <vt:lpstr>งานนำเสนอ PowerPoint</vt:lpstr>
      <vt:lpstr>งานนำเสนอ PowerPoint</vt:lpstr>
      <vt:lpstr>วินัย และการรักษาวินัย  ตาม พ.ร.บ.ระเบียบข้าราชการพลเรือน พ.ศ.๒๕๕๑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กฎหมาย และระเบียบของทางราชการ  </vt:lpstr>
      <vt:lpstr>หลักการตรวจรับพัสดุ/ตรวจการจ้าง </vt:lpstr>
      <vt:lpstr>ความผิดเกี่ยวกับการตรวจรับพัสดุ/ตรวจรับการจ้าง </vt:lpstr>
      <vt:lpstr>  ระเบียบแบบแผนของทางราชการ </vt:lpstr>
      <vt:lpstr>งานนำเสนอ PowerPoint</vt:lpstr>
      <vt:lpstr>ระเบียบสำนักนายกรัฐมนตรีว่าด้วย การลาของข้าราชการ พ.ศ.2555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5. การลาไปช่วยเหลือภริยาที่คลอดบุตร </vt:lpstr>
      <vt:lpstr>งานนำเสนอ PowerPoint</vt:lpstr>
      <vt:lpstr>งานนำเสนอ PowerPoint</vt:lpstr>
      <vt:lpstr>งานนำเสนอ PowerPoint</vt:lpstr>
      <vt:lpstr>       พจนานุกรม : ข้าราชการหรือพนักงานรัฐวิสาหกิจ            ที่มีอำนาจปกครองดูแลผู้ใต้บังคับบัญชา  อำนาจหน้าที่ : ควบคุม กำกับ ดูแล สั่งการ และกลั่นกรอง</vt:lpstr>
      <vt:lpstr>ผู้บังคับบัญชาที่กฎหมายบัญญัติไว้ </vt:lpstr>
      <vt:lpstr>         ผู้บังคับบัญชาที่ได้รับมอบหมายฯ </vt:lpstr>
      <vt:lpstr>งานนำเสนอ PowerPoint</vt:lpstr>
      <vt:lpstr>งานนำเสนอ PowerPoint</vt:lpstr>
      <vt:lpstr>  ระเบียบแบบแผนของทางราชการ </vt:lpstr>
      <vt:lpstr>๘๒(๕) ต้องอุทิศเวลาของตนให้แก่ราชการ             จะละทิ้งหรือทอดทิ้งหน้าที่ราชการมิได้</vt:lpstr>
      <vt:lpstr>งานนำเสนอ PowerPoint</vt:lpstr>
      <vt:lpstr>รับจ้างขึ้นเวร/ลงชื่อแทนกัน</vt:lpstr>
      <vt:lpstr> มาตรา ๘๒(๖) ต้องรักษาความลับของทางราชการ</vt:lpstr>
      <vt:lpstr>งานนำเสนอ PowerPoint</vt:lpstr>
      <vt:lpstr>งานนำเสนอ PowerPoint</vt:lpstr>
      <vt:lpstr>ถ่ายภาพผู้ป่วยลงไลน์/เฟดบุค ได้หรือไม่ ต้องได้รับความยินยอม หรือไม่ ถ่ายภาพผู้ป่วยนำเสนอผลงาน/ประกวด</vt:lpstr>
      <vt:lpstr>งานนำเสนอ PowerPoint</vt:lpstr>
      <vt:lpstr>งานนำเสนอ PowerPoint</vt:lpstr>
      <vt:lpstr>งานนำเสนอ PowerPoint</vt:lpstr>
      <vt:lpstr>พฤติกรรมที่ไม่สุภาพเรียบร้อย</vt:lpstr>
      <vt:lpstr>งานนำเสนอ PowerPoint</vt:lpstr>
      <vt:lpstr>                    ใบขอลาป่วย         นายกวน ขอลาป่วย จำนวน 1 วัน                 เนื่องจาก............................................. </vt:lpstr>
      <vt:lpstr>งานนำเสนอ PowerPoint</vt:lpstr>
      <vt:lpstr>งานนำเสนอ PowerPoint</vt:lpstr>
      <vt:lpstr>ระเบียบสำนักนายกรัฐมนตรี         ว่าด้วยมารยาท           ทางการเมืองของข้าราชการพลเรือน พ.ศ.๒๔๙๙ </vt:lpstr>
      <vt:lpstr>การกระทำประพฤติเสื่อมเสีย</vt:lpstr>
      <vt:lpstr>ตัวอย่างการประพฤติเสื่อมเสีย</vt:lpstr>
      <vt:lpstr>        มาตรา ๘๓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๘๓(๗) ต้องไม่กระทำการอย่างใดที่เป็นการ            กลั่นแกล้ง กดขี่ หรือข่มเหงกันในการปฏิบัติราชการ</vt:lpstr>
      <vt:lpstr>งานนำเสนอ PowerPoint</vt:lpstr>
      <vt:lpstr>  องค์ประกอบการละเมิดหรือคุกคามทางเพศ  </vt:lpstr>
      <vt:lpstr>งานนำเสนอ PowerPoint</vt:lpstr>
      <vt:lpstr>งานนำเสนอ PowerPoint</vt:lpstr>
      <vt:lpstr>         มาตรา ๘๕</vt:lpstr>
      <vt:lpstr>งานนำเสนอ PowerPoint</vt:lpstr>
      <vt:lpstr>อำนาจ/หน้าที่ราชการ..เกิดจาก</vt:lpstr>
      <vt:lpstr>งานนำเสนอ PowerPoint</vt:lpstr>
      <vt:lpstr>งานนำเสนอ PowerPoint</vt:lpstr>
      <vt:lpstr> มติ ค.ร.ม.เมื่อวันที่ 21 ธ.ค.2536                            (นร 0205/ว 234 ลว. 24 ธ.ค.2536) </vt:lpstr>
      <vt:lpstr>งานนำเสนอ PowerPoint</vt:lpstr>
      <vt:lpstr> ๘๕(๓) ละทิ้งหน้าที่ หรือทอดทิ้งหน้าที่ในคราวเดียวกัน      เป็น เวลาเกินสิบห้าวันโดยไม่มีเหตุอันสมควร หรือ      โดยมีพฤติการณ์อันแสดงถึงความจงใจไม่ปฏิบัติตาม      ระเบียบของทางราชการ </vt:lpstr>
      <vt:lpstr> มติ ค.ร.ม.เมื่อวันที่ 21 ธ.ค.2536                            (นร 0205/ว 234 ลว. 24 ธ.ค.2536) </vt:lpstr>
      <vt:lpstr>      องค์ประกอบการประพฤติชั่วอย่างร้ายแรง </vt:lpstr>
      <vt:lpstr>งานนำเสนอ PowerPoint</vt:lpstr>
      <vt:lpstr>งานนำเสนอ PowerPoint</vt:lpstr>
      <vt:lpstr>ตัวอย่างการประพฤติชั่วอย่างร้ายแรง</vt:lpstr>
      <vt:lpstr>งานนำเสนอ PowerPoint</vt:lpstr>
      <vt:lpstr>งานนำเสนอ PowerPoint</vt:lpstr>
      <vt:lpstr>งานนำเสนอ PowerPoint</vt:lpstr>
      <vt:lpstr>มาตรฐานโทษ มติ ครม./กพ. /แนวทาง ก.พ.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คณะกรรมการพิทักษ์ระบบคุณธรรม  (ก.พ.ค.)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       สาระสำคัญของพระราชบัญญัติ  ความรับผิดทางละเมิดของเจ้าหน้าที่ พ.ศ.2539</vt:lpstr>
      <vt:lpstr>งานนำเสนอ PowerPoint</vt:lpstr>
      <vt:lpstr>งานนำเสนอ PowerPoint</vt:lpstr>
      <vt:lpstr>งานนำเสนอ PowerPoint</vt:lpstr>
      <vt:lpstr>ความรับผิดชดใช้ค่าสินไหมทดแทน</vt:lpstr>
      <vt:lpstr>งานนำเสนอ PowerPoint</vt:lpstr>
      <vt:lpstr> ประมาท </vt:lpstr>
      <vt:lpstr>ประมาทเลินเล่ออย่างร้ายแรง</vt:lpstr>
      <vt:lpstr>กรณีที่ถือว่า  “ประมาทเลินเล่ออย่างร้ายแรง”</vt:lpstr>
      <vt:lpstr>งานนำเสนอ PowerPoint</vt:lpstr>
      <vt:lpstr>ถ้าไม่ได้ทำโดย จงใจ/ประมาท/               เหตุสุดวิสัย</vt:lpstr>
      <vt:lpstr>คำนิยาม </vt:lpstr>
      <vt:lpstr>สาระสำคัญ</vt:lpstr>
      <vt:lpstr>   </vt:lpstr>
      <vt:lpstr>กรณีละเมิดในการปฏิบัติหน้าที่-รัฐเสียหาย</vt:lpstr>
      <vt:lpstr>   </vt:lpstr>
      <vt:lpstr>พ.ร.บ.จราจรทางบก พ.ศ.๒๕๒๒ และฉบับแก้ไข</vt:lpstr>
      <vt:lpstr>ประมวลกฎหมายอาญา มาตรา 300</vt:lpstr>
      <vt:lpstr>ประมวลกฎหมายอาญา มาตรา 291 </vt:lpstr>
      <vt:lpstr>พ.ร.บ.จราจรทางบก พ.ศ.๒๕๒๒ และฉบับแก้ไข</vt:lpstr>
      <vt:lpstr>งานนำเสนอ PowerPoint</vt:lpstr>
      <vt:lpstr>        สัดส่วนความรับผิดชดใช้ กรณีอุบัติเหตุ</vt:lpstr>
      <vt:lpstr> 2. ทรัพย์สินราชการ ชำรุดเสียหาย/ถูกโจรกรรม </vt:lpstr>
      <vt:lpstr>งานนำเสนอ PowerPoint</vt:lpstr>
      <vt:lpstr>     สัดส่วนความรับผิดชดใช้ทางละเมิดของ จนท.        กรณีจ่ายเงินเกินสิทธิ/ไม่มีสิทธิ/ผิดระเบียบ           (กค.0406.2/วุ66 ลว. 25 ก.ย./2550)</vt:lpstr>
      <vt:lpstr>งานนำเสนอ PowerPoint</vt:lpstr>
      <vt:lpstr>5. ทุจริต/ยักยอกเงินของทางราชการ</vt:lpstr>
      <vt:lpstr>งานนำเสนอ PowerPoint</vt:lpstr>
      <vt:lpstr>งานนำเสนอ PowerPoint</vt:lpstr>
      <vt:lpstr>งานนำเสนอ PowerPoint</vt:lpstr>
      <vt:lpstr> </vt:lpstr>
      <vt:lpstr>ฟ้องต่อศาลยุติธรรม เรียกค่าเสียหาย</vt:lpstr>
      <vt:lpstr>คำพิพากษาศาลปกครองสูงสุด อ.90/2547</vt:lpstr>
      <vt:lpstr>.</vt:lpstr>
      <vt:lpstr> ตัวอย่างการละเมิดที่มิใช่เป็นการปฏิบัติหน้าที่</vt:lpstr>
      <vt:lpstr>งานนำเสนอ PowerPoint</vt:lpstr>
      <vt:lpstr>   สัดส่วนความรับผิดชดใช้ กรณีทุจริตเงิน</vt:lpstr>
      <vt:lpstr>งานนำเสนอ PowerPoint</vt:lpstr>
      <vt:lpstr>งานนำเสนอ PowerPoint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MOPH216</dc:creator>
  <cp:lastModifiedBy>Mycoms</cp:lastModifiedBy>
  <cp:revision>150</cp:revision>
  <dcterms:created xsi:type="dcterms:W3CDTF">2015-05-23T07:24:09Z</dcterms:created>
  <dcterms:modified xsi:type="dcterms:W3CDTF">2020-07-20T02:07:34Z</dcterms:modified>
</cp:coreProperties>
</file>